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29"/>
  </p:notesMasterIdLst>
  <p:sldIdLst>
    <p:sldId id="4386" r:id="rId5"/>
    <p:sldId id="4387" r:id="rId6"/>
    <p:sldId id="4388" r:id="rId7"/>
    <p:sldId id="4429" r:id="rId8"/>
    <p:sldId id="4400" r:id="rId9"/>
    <p:sldId id="4406" r:id="rId10"/>
    <p:sldId id="4404" r:id="rId11"/>
    <p:sldId id="4403" r:id="rId12"/>
    <p:sldId id="4396" r:id="rId13"/>
    <p:sldId id="4405" r:id="rId14"/>
    <p:sldId id="4407" r:id="rId15"/>
    <p:sldId id="4430" r:id="rId16"/>
    <p:sldId id="4410" r:id="rId17"/>
    <p:sldId id="4411" r:id="rId18"/>
    <p:sldId id="4412" r:id="rId19"/>
    <p:sldId id="4389" r:id="rId20"/>
    <p:sldId id="4431" r:id="rId21"/>
    <p:sldId id="4436" r:id="rId22"/>
    <p:sldId id="4432" r:id="rId23"/>
    <p:sldId id="4433" r:id="rId24"/>
    <p:sldId id="4434" r:id="rId25"/>
    <p:sldId id="4437" r:id="rId26"/>
    <p:sldId id="4438" r:id="rId27"/>
    <p:sldId id="426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58220"/>
    <a:srgbClr val="000000"/>
    <a:srgbClr val="0D1C48"/>
    <a:srgbClr val="EF4D84"/>
    <a:srgbClr val="0B3A5B"/>
    <a:srgbClr val="00AAD3"/>
    <a:srgbClr val="3CBEB3"/>
    <a:srgbClr val="F26650"/>
    <a:srgbClr val="88D1DA"/>
    <a:srgbClr val="1D4C6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Styl jasny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FD0F851-EC5A-4D38-B0AD-8093EC10F338}" styleName="Styl jasny 1 — Ak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BDBED569-4797-4DF1-A0F4-6AAB3CD982D8}" styleName="Styl jasny 3 — Ak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81" autoAdjust="0"/>
    <p:restoredTop sz="89225" autoAdjust="0"/>
  </p:normalViewPr>
  <p:slideViewPr>
    <p:cSldViewPr snapToGrid="0" snapToObjects="1">
      <p:cViewPr varScale="1">
        <p:scale>
          <a:sx n="95" d="100"/>
          <a:sy n="95" d="100"/>
        </p:scale>
        <p:origin x="798" y="8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58" d="100"/>
        <a:sy n="158"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arzyna Lobacz" userId="25f70d2bcb59c507" providerId="LiveId" clId="{33D8D097-DBEC-4F97-9A05-B04E8ED4985E}"/>
    <pc:docChg chg="delSld modSld">
      <pc:chgData name="Katarzyna Lobacz" userId="25f70d2bcb59c507" providerId="LiveId" clId="{33D8D097-DBEC-4F97-9A05-B04E8ED4985E}" dt="2026-06-24T18:12:42.052" v="10" actId="47"/>
      <pc:docMkLst>
        <pc:docMk/>
      </pc:docMkLst>
      <pc:sldChg chg="del">
        <pc:chgData name="Katarzyna Lobacz" userId="25f70d2bcb59c507" providerId="LiveId" clId="{33D8D097-DBEC-4F97-9A05-B04E8ED4985E}" dt="2026-06-24T18:12:42.052" v="10" actId="47"/>
        <pc:sldMkLst>
          <pc:docMk/>
          <pc:sldMk cId="3448255031" sldId="4357"/>
        </pc:sldMkLst>
      </pc:sldChg>
      <pc:sldChg chg="modSp del mod">
        <pc:chgData name="Katarzyna Lobacz" userId="25f70d2bcb59c507" providerId="LiveId" clId="{33D8D097-DBEC-4F97-9A05-B04E8ED4985E}" dt="2026-06-24T18:12:42.052" v="10" actId="47"/>
        <pc:sldMkLst>
          <pc:docMk/>
          <pc:sldMk cId="1121397556" sldId="4398"/>
        </pc:sldMkLst>
        <pc:spChg chg="mod">
          <ac:chgData name="Katarzyna Lobacz" userId="25f70d2bcb59c507" providerId="LiveId" clId="{33D8D097-DBEC-4F97-9A05-B04E8ED4985E}" dt="2026-06-24T18:09:53.159" v="9" actId="20577"/>
          <ac:spMkLst>
            <pc:docMk/>
            <pc:sldMk cId="1121397556" sldId="4398"/>
            <ac:spMk id="3" creationId="{4ABF4083-F569-C325-7C97-85FFDB7333D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167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1D207-8044-2F29-196D-3A1291A7FB2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E4E19E4-A6E3-8C89-B573-04DFB3BE7089}"/>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D593FE99-BCCC-4CEE-26EB-5F8439D93C9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DF7E5C50-C36F-1BB6-ADC8-DA39CA894A12}"/>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8649176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56F6E-340A-FF94-0BAD-7131AA84B17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7357B2F-07AA-FE80-38EE-45D7D5849FD3}"/>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35A45074-D561-8F4C-170D-E9680B0636F1}"/>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2580E5C-381F-58AE-46D5-56EC154F5975}"/>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4595040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6879442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C22A0-DB33-DB06-FB0E-59E05D1ED24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EF78E77F-6A1E-3C73-9722-C98C46FF7FCC}"/>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CD20DDB-BB43-D759-0996-52466E4E4A35}"/>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B1F6E353-8D02-6C25-75B4-1502C4E349B6}"/>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754173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C8B7A1-2DCB-C23E-1C59-BE53D2E041B8}"/>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B7BD4241-D4C8-161E-B869-BD50573256A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BA1BE92-1678-3387-954F-B3E821AC77D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69737353-9986-AA39-B7C7-EF9572D0C166}"/>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2135006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F9498-1906-93CF-0455-3B974E147971}"/>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61BBBD2D-43CF-300D-78B3-0843B176EE94}"/>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504E089-8143-607B-07BC-34E80A1D0CEA}"/>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17EF73E7-ED73-D18C-9871-59FF51D7BB3F}"/>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787216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9C2CF2-3EBB-52BB-0439-2379E91532EF}"/>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24931240-E8B1-A0B5-29BC-2D3F3BF9F84E}"/>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0B275B81-B76C-9D6D-9D38-43D5FB6D92A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CED90222-C884-41D0-5BF0-5671097F194C}"/>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34959978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8678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6468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DA9C6-F539-114C-9128-C22E93D54F65}"/>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896D75FE-DCFA-3EAC-C8B8-0B4505AC696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9443874D-FF80-3126-4EE0-7CB4F343083A}"/>
              </a:ext>
            </a:extLst>
          </p:cNvPr>
          <p:cNvSpPr>
            <a:spLocks noGrp="1"/>
          </p:cNvSpPr>
          <p:nvPr>
            <p:ph type="body" idx="1"/>
          </p:nvPr>
        </p:nvSpPr>
        <p:spPr/>
        <p:txBody>
          <a:bodyPr/>
          <a:lstStyle/>
          <a:p>
            <a:r>
              <a:rPr lang="en-US" b="1" dirty="0"/>
              <a:t>What is </a:t>
            </a:r>
            <a:r>
              <a:rPr lang="en-US" b="1" dirty="0" err="1"/>
              <a:t>Organisational</a:t>
            </a:r>
            <a:r>
              <a:rPr lang="en-US" b="1" dirty="0"/>
              <a:t> Resilience?</a:t>
            </a:r>
          </a:p>
          <a:p>
            <a:r>
              <a:rPr lang="en-US" dirty="0"/>
              <a:t>The official definition from ISO 22316 describes </a:t>
            </a:r>
            <a:r>
              <a:rPr lang="en-US" dirty="0" err="1"/>
              <a:t>organisational</a:t>
            </a:r>
            <a:r>
              <a:rPr lang="en-US" dirty="0"/>
              <a:t> resilience as </a:t>
            </a:r>
            <a:r>
              <a:rPr lang="en-US" i="1" dirty="0"/>
              <a:t>the ability of an </a:t>
            </a:r>
            <a:r>
              <a:rPr lang="en-US" i="1" dirty="0" err="1"/>
              <a:t>organisation</a:t>
            </a:r>
            <a:r>
              <a:rPr lang="en-US" i="1" dirty="0"/>
              <a:t> to absorb and adapt in a changing environment, to deliver its objectives, and to survive and prosper</a:t>
            </a:r>
            <a:r>
              <a:rPr lang="en-US" dirty="0"/>
              <a:t>.</a:t>
            </a:r>
          </a:p>
          <a:p>
            <a:r>
              <a:rPr lang="en-US" dirty="0"/>
              <a:t>Think of a tree in a storm. A rigid tree might break under the pressure of strong wind, but a flexible one bends and adapts. In the same way, resilient </a:t>
            </a:r>
            <a:r>
              <a:rPr lang="en-US" dirty="0" err="1"/>
              <a:t>organisations</a:t>
            </a:r>
            <a:r>
              <a:rPr lang="en-US" dirty="0"/>
              <a:t> are not the ones that are simply strong, but the ones that are flexible, adaptive, and able to learn from crises.</a:t>
            </a:r>
          </a:p>
          <a:p>
            <a:endParaRPr lang="pl-PL" dirty="0"/>
          </a:p>
          <a:p>
            <a:r>
              <a:rPr lang="en-US" b="1" dirty="0"/>
              <a:t>Resilience vs Business Continuity vs Risk Management</a:t>
            </a:r>
          </a:p>
          <a:p>
            <a:r>
              <a:rPr lang="en-US" dirty="0"/>
              <a:t>Now, resilience is often confused with related concepts like business continuity or risk management.</a:t>
            </a:r>
          </a:p>
          <a:p>
            <a:r>
              <a:rPr lang="en-US" b="1" dirty="0"/>
              <a:t>Risk management</a:t>
            </a:r>
            <a:r>
              <a:rPr lang="en-US" dirty="0"/>
              <a:t> is about identifying risks and reducing the likelihood or impact of negative events.</a:t>
            </a:r>
          </a:p>
          <a:p>
            <a:r>
              <a:rPr lang="en-US" b="1" dirty="0"/>
              <a:t>Business continuity</a:t>
            </a:r>
            <a:r>
              <a:rPr lang="en-US" dirty="0"/>
              <a:t> is about having plans in place to keep essential operations running during a disruption.</a:t>
            </a:r>
          </a:p>
          <a:p>
            <a:endParaRPr lang="pl-PL" dirty="0"/>
          </a:p>
        </p:txBody>
      </p:sp>
      <p:sp>
        <p:nvSpPr>
          <p:cNvPr id="4" name="Symbol zastępczy numeru slajdu 3">
            <a:extLst>
              <a:ext uri="{FF2B5EF4-FFF2-40B4-BE49-F238E27FC236}">
                <a16:creationId xmlns:a16="http://schemas.microsoft.com/office/drawing/2014/main" id="{BDF50ABE-A633-2E44-DAA1-CBB44FBEFB7F}"/>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29510532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50EE04-943F-782E-3DD3-17720E0EBE2B}"/>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943FD163-E5DA-7DB4-8312-AA6971DD95D0}"/>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FA2A8210-C04D-2BA4-A59D-96D611603BDE}"/>
              </a:ext>
            </a:extLst>
          </p:cNvPr>
          <p:cNvSpPr>
            <a:spLocks noGrp="1"/>
          </p:cNvSpPr>
          <p:nvPr>
            <p:ph type="body" idx="1"/>
          </p:nvPr>
        </p:nvSpPr>
        <p:spPr/>
        <p:txBody>
          <a:bodyPr/>
          <a:lstStyle/>
          <a:p>
            <a:r>
              <a:rPr lang="en-US" b="1" dirty="0"/>
              <a:t>Resilience</a:t>
            </a:r>
            <a:r>
              <a:rPr lang="en-US" dirty="0"/>
              <a:t>, however, is broader – it’s about building an </a:t>
            </a:r>
            <a:r>
              <a:rPr lang="en-US" dirty="0" err="1"/>
              <a:t>organisation</a:t>
            </a:r>
            <a:r>
              <a:rPr lang="en-US" dirty="0"/>
              <a:t> that is inherently adaptive and capable of emerging stronger after disruptions.</a:t>
            </a:r>
          </a:p>
          <a:p>
            <a:r>
              <a:rPr lang="en-US" dirty="0"/>
              <a:t>For example, during the COVID-19 pandemic, many companies had business continuity plans to deal with short disruptions. But only resilient companies – like those able to quickly shift supply chains or launch new digital services – managed not just to survive but also to grow.</a:t>
            </a:r>
          </a:p>
          <a:p>
            <a:endParaRPr lang="pl-PL" dirty="0"/>
          </a:p>
        </p:txBody>
      </p:sp>
      <p:sp>
        <p:nvSpPr>
          <p:cNvPr id="4" name="Symbol zastępczy numeru slajdu 3">
            <a:extLst>
              <a:ext uri="{FF2B5EF4-FFF2-40B4-BE49-F238E27FC236}">
                <a16:creationId xmlns:a16="http://schemas.microsoft.com/office/drawing/2014/main" id="{E1B8F0D4-8305-8E1E-CCE9-71BB7776BBBB}"/>
              </a:ext>
            </a:extLst>
          </p:cNvPr>
          <p:cNvSpPr>
            <a:spLocks noGrp="1"/>
          </p:cNvSpPr>
          <p:nvPr>
            <p:ph type="sldNum" sz="quarter" idx="5"/>
          </p:nvPr>
        </p:nvSpPr>
        <p:spPr/>
        <p:txBody>
          <a:bodyPr/>
          <a:lstStyle/>
          <a:p>
            <a:fld id="{4BE5DE82-CF29-044D-9158-06A811149881}" type="slidenum">
              <a:rPr lang="en-US" smtClean="0"/>
              <a:t>5</a:t>
            </a:fld>
            <a:endParaRPr lang="en-US"/>
          </a:p>
        </p:txBody>
      </p:sp>
    </p:spTree>
    <p:extLst>
      <p:ext uri="{BB962C8B-B14F-4D97-AF65-F5344CB8AC3E}">
        <p14:creationId xmlns:p14="http://schemas.microsoft.com/office/powerpoint/2010/main" val="2863095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7B278-6EE6-E0ED-2A57-C01FFC3F5CC3}"/>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58F1213F-8A0D-E69C-C455-E85995219EC1}"/>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59D730F-3BDF-13A2-3B93-64FCB3E496FB}"/>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03762E94-9033-F370-5C42-43C71E99DF8A}"/>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2921538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169520-0A9E-43B5-B13D-70650627928C}"/>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7977AE83-DD89-6449-D667-737421D1E1E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76BB2F03-F436-923C-7BB8-1967A0174B4C}"/>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800D5270-8F73-8E8E-A446-F2B9F94D9EF2}"/>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27250517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AA648-E25B-0920-1F6B-B1981BF39324}"/>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F38914D2-6450-B908-A0F3-0E7B0877EF7F}"/>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2531690D-FC9C-E7C5-BB5B-A6446C03A3B3}"/>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504BBDA-85A6-47D4-5C85-D0F1EBAC33CE}"/>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823126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F6D948-C2AC-3BB7-524C-A698096282D2}"/>
            </a:ext>
          </a:extLst>
        </p:cNvPr>
        <p:cNvGrpSpPr/>
        <p:nvPr/>
      </p:nvGrpSpPr>
      <p:grpSpPr>
        <a:xfrm>
          <a:off x="0" y="0"/>
          <a:ext cx="0" cy="0"/>
          <a:chOff x="0" y="0"/>
          <a:chExt cx="0" cy="0"/>
        </a:xfrm>
      </p:grpSpPr>
      <p:sp>
        <p:nvSpPr>
          <p:cNvPr id="2" name="Symbol zastępczy obrazu slajdu 1">
            <a:extLst>
              <a:ext uri="{FF2B5EF4-FFF2-40B4-BE49-F238E27FC236}">
                <a16:creationId xmlns:a16="http://schemas.microsoft.com/office/drawing/2014/main" id="{C0DF482A-DC05-9D75-E02A-B959C60ECB87}"/>
              </a:ext>
            </a:extLst>
          </p:cNvPr>
          <p:cNvSpPr>
            <a:spLocks noGrp="1" noRot="1" noChangeAspect="1"/>
          </p:cNvSpPr>
          <p:nvPr>
            <p:ph type="sldImg"/>
          </p:nvPr>
        </p:nvSpPr>
        <p:spPr/>
      </p:sp>
      <p:sp>
        <p:nvSpPr>
          <p:cNvPr id="3" name="Symbol zastępczy notatek 2">
            <a:extLst>
              <a:ext uri="{FF2B5EF4-FFF2-40B4-BE49-F238E27FC236}">
                <a16:creationId xmlns:a16="http://schemas.microsoft.com/office/drawing/2014/main" id="{8032E6C3-90A7-DA2A-F58C-2B28ECC1831E}"/>
              </a:ext>
            </a:extLst>
          </p:cNvPr>
          <p:cNvSpPr>
            <a:spLocks noGrp="1"/>
          </p:cNvSpPr>
          <p:nvPr>
            <p:ph type="body" idx="1"/>
          </p:nvPr>
        </p:nvSpPr>
        <p:spPr/>
        <p:txBody>
          <a:bodyPr/>
          <a:lstStyle/>
          <a:p>
            <a:endParaRPr lang="pl-PL" dirty="0"/>
          </a:p>
        </p:txBody>
      </p:sp>
      <p:sp>
        <p:nvSpPr>
          <p:cNvPr id="4" name="Symbol zastępczy numeru slajdu 3">
            <a:extLst>
              <a:ext uri="{FF2B5EF4-FFF2-40B4-BE49-F238E27FC236}">
                <a16:creationId xmlns:a16="http://schemas.microsoft.com/office/drawing/2014/main" id="{277817F6-3530-E589-41CD-BDB179FE3C6D}"/>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3549055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3.png"/><Relationship Id="rId5" Type="http://schemas.openxmlformats.org/officeDocument/2006/relationships/image" Target="../media/image1.png"/><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DIGIFABS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0" y="16329"/>
            <a:ext cx="4780547" cy="6858000"/>
          </a:xfrm>
          <a:prstGeom prst="rect">
            <a:avLst/>
          </a:prstGeom>
          <a:solidFill>
            <a:srgbClr val="0D1C4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00AAD3"/>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D1C48"/>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dirty="0"/>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2" name="Group 11">
            <a:extLst>
              <a:ext uri="{FF2B5EF4-FFF2-40B4-BE49-F238E27FC236}">
                <a16:creationId xmlns:a16="http://schemas.microsoft.com/office/drawing/2014/main" id="{663C3A88-4421-2394-B6D3-5E021D580693}"/>
              </a:ext>
            </a:extLst>
          </p:cNvPr>
          <p:cNvGrpSpPr/>
          <p:nvPr userDrawn="1"/>
        </p:nvGrpSpPr>
        <p:grpSpPr>
          <a:xfrm>
            <a:off x="11698836" y="4123141"/>
            <a:ext cx="264913" cy="2568969"/>
            <a:chOff x="7246224" y="8158285"/>
            <a:chExt cx="233877" cy="2268000"/>
          </a:xfrm>
        </p:grpSpPr>
        <p:pic>
          <p:nvPicPr>
            <p:cNvPr id="13" name="Picture 12">
              <a:extLst>
                <a:ext uri="{FF2B5EF4-FFF2-40B4-BE49-F238E27FC236}">
                  <a16:creationId xmlns:a16="http://schemas.microsoft.com/office/drawing/2014/main" id="{C167FAEE-1BAE-C14F-D3F0-889C78AAB894}"/>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14" name="Picture 13">
              <a:extLst>
                <a:ext uri="{FF2B5EF4-FFF2-40B4-BE49-F238E27FC236}">
                  <a16:creationId xmlns:a16="http://schemas.microsoft.com/office/drawing/2014/main" id="{FDDD06FB-7F6F-9D2A-5E2C-4612573D5061}"/>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16" name="Picture 15">
            <a:extLst>
              <a:ext uri="{FF2B5EF4-FFF2-40B4-BE49-F238E27FC236}">
                <a16:creationId xmlns:a16="http://schemas.microsoft.com/office/drawing/2014/main" id="{ED7FE59B-D0D5-A85B-B2F5-8D1C85907BF0}"/>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18" name="Rectangle 17">
            <a:extLst>
              <a:ext uri="{FF2B5EF4-FFF2-40B4-BE49-F238E27FC236}">
                <a16:creationId xmlns:a16="http://schemas.microsoft.com/office/drawing/2014/main" id="{611363D0-A2D5-9F56-670B-7A0F8569A41E}"/>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19" name="Text Placeholder 23">
            <a:extLst>
              <a:ext uri="{FF2B5EF4-FFF2-40B4-BE49-F238E27FC236}">
                <a16:creationId xmlns:a16="http://schemas.microsoft.com/office/drawing/2014/main" id="{E0EB71FE-1FDF-7637-C53E-F10B7345B962}"/>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20" name="Text Placeholder 17">
            <a:extLst>
              <a:ext uri="{FF2B5EF4-FFF2-40B4-BE49-F238E27FC236}">
                <a16:creationId xmlns:a16="http://schemas.microsoft.com/office/drawing/2014/main" id="{46935C4B-5337-9E5E-ABD5-747B9FDFE859}"/>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856391" y="824092"/>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856391" y="2454643"/>
            <a:ext cx="10479218" cy="3781929"/>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2" name="Picture 1">
            <a:extLst>
              <a:ext uri="{FF2B5EF4-FFF2-40B4-BE49-F238E27FC236}">
                <a16:creationId xmlns:a16="http://schemas.microsoft.com/office/drawing/2014/main" id="{CD1CD89F-BCD8-91A3-2C64-57196443049B}"/>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98955">
            <a:off x="10147321" y="-361652"/>
            <a:ext cx="2272989" cy="2377091"/>
          </a:xfrm>
          <a:prstGeom prst="rect">
            <a:avLst/>
          </a:prstGeom>
        </p:spPr>
      </p:pic>
    </p:spTree>
    <p:extLst>
      <p:ext uri="{BB962C8B-B14F-4D97-AF65-F5344CB8AC3E}">
        <p14:creationId xmlns:p14="http://schemas.microsoft.com/office/powerpoint/2010/main" val="32448100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dirty="0"/>
              <a:t>HEADING</a:t>
            </a:r>
          </a:p>
        </p:txBody>
      </p:sp>
      <p:grpSp>
        <p:nvGrpSpPr>
          <p:cNvPr id="2" name="Group 1">
            <a:extLst>
              <a:ext uri="{FF2B5EF4-FFF2-40B4-BE49-F238E27FC236}">
                <a16:creationId xmlns:a16="http://schemas.microsoft.com/office/drawing/2014/main" id="{C2A2485E-7447-6C56-D7DF-26F1625E8191}"/>
              </a:ext>
            </a:extLst>
          </p:cNvPr>
          <p:cNvGrpSpPr/>
          <p:nvPr userDrawn="1"/>
        </p:nvGrpSpPr>
        <p:grpSpPr>
          <a:xfrm>
            <a:off x="11698836" y="4123141"/>
            <a:ext cx="264913" cy="2568969"/>
            <a:chOff x="7246224" y="8158285"/>
            <a:chExt cx="233877" cy="2268000"/>
          </a:xfrm>
        </p:grpSpPr>
        <p:pic>
          <p:nvPicPr>
            <p:cNvPr id="3" name="Picture 2">
              <a:extLst>
                <a:ext uri="{FF2B5EF4-FFF2-40B4-BE49-F238E27FC236}">
                  <a16:creationId xmlns:a16="http://schemas.microsoft.com/office/drawing/2014/main" id="{FE2A85E4-02C1-2B6C-0119-FF54C864BB8A}"/>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4" name="Picture 3">
              <a:extLst>
                <a:ext uri="{FF2B5EF4-FFF2-40B4-BE49-F238E27FC236}">
                  <a16:creationId xmlns:a16="http://schemas.microsoft.com/office/drawing/2014/main" id="{A3522892-590B-F573-8F4E-F1CCF3A2BC1F}"/>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5" name="Picture 4">
            <a:extLst>
              <a:ext uri="{FF2B5EF4-FFF2-40B4-BE49-F238E27FC236}">
                <a16:creationId xmlns:a16="http://schemas.microsoft.com/office/drawing/2014/main" id="{B9C87334-2039-36A6-C526-A36470830485}"/>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6" name="Rectangle 5">
            <a:extLst>
              <a:ext uri="{FF2B5EF4-FFF2-40B4-BE49-F238E27FC236}">
                <a16:creationId xmlns:a16="http://schemas.microsoft.com/office/drawing/2014/main" id="{3386EBB3-B3EE-6C3B-7FDB-F6CCEEE1B1EF}"/>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Text Placeholder 17">
            <a:extLst>
              <a:ext uri="{FF2B5EF4-FFF2-40B4-BE49-F238E27FC236}">
                <a16:creationId xmlns:a16="http://schemas.microsoft.com/office/drawing/2014/main" id="{27615C13-A4C3-B49A-C788-5640368B2117}"/>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782665" y="527858"/>
            <a:ext cx="4721156" cy="5802284"/>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076337"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342900" y="2626822"/>
            <a:ext cx="7604067"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2" name="Picture 1">
            <a:extLst>
              <a:ext uri="{FF2B5EF4-FFF2-40B4-BE49-F238E27FC236}">
                <a16:creationId xmlns:a16="http://schemas.microsoft.com/office/drawing/2014/main" id="{F0B88536-97A5-42E0-8348-BA4D5F0AC22D}"/>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242072">
            <a:off x="9007496" y="3601590"/>
            <a:ext cx="2885996" cy="3018174"/>
          </a:xfrm>
          <a:prstGeom prst="rect">
            <a:avLst/>
          </a:prstGeom>
        </p:spPr>
      </p:pic>
      <p:grpSp>
        <p:nvGrpSpPr>
          <p:cNvPr id="3" name="Group 2">
            <a:extLst>
              <a:ext uri="{FF2B5EF4-FFF2-40B4-BE49-F238E27FC236}">
                <a16:creationId xmlns:a16="http://schemas.microsoft.com/office/drawing/2014/main" id="{A4CFB9BE-F892-C587-F574-6F9AB0A544C4}"/>
              </a:ext>
            </a:extLst>
          </p:cNvPr>
          <p:cNvGrpSpPr/>
          <p:nvPr userDrawn="1"/>
        </p:nvGrpSpPr>
        <p:grpSpPr>
          <a:xfrm rot="16707161">
            <a:off x="9043741" y="812311"/>
            <a:ext cx="2857897" cy="2098117"/>
            <a:chOff x="-3210224" y="5270177"/>
            <a:chExt cx="620531" cy="455561"/>
          </a:xfrm>
        </p:grpSpPr>
        <p:sp>
          <p:nvSpPr>
            <p:cNvPr id="4" name="Freeform 3">
              <a:extLst>
                <a:ext uri="{FF2B5EF4-FFF2-40B4-BE49-F238E27FC236}">
                  <a16:creationId xmlns:a16="http://schemas.microsoft.com/office/drawing/2014/main" id="{42845457-3FD8-EBE1-D04A-1A2624CF6867}"/>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7976BBDE-6136-4821-4F27-0AFE4B91BE1F}"/>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8913AEF3-4D54-E00E-0B0E-45BC900D08F7}"/>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410D0665-8F02-FF64-3494-1B943062699C}"/>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7A06379-FF60-9D88-67C0-7FFF55D7C3D4}"/>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DEA35B6B-AB76-DC05-D7E2-0B0D219822CC}"/>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5537" y="603713"/>
            <a:ext cx="2066906" cy="582221"/>
          </a:xfrm>
          <a:prstGeom prst="rect">
            <a:avLst/>
          </a:prstGeom>
        </p:spPr>
        <p:txBody>
          <a:bodyPr>
            <a:noAutofit/>
          </a:bodyPr>
          <a:lstStyle>
            <a:lvl1pPr marL="0" indent="0" algn="l">
              <a:buNone/>
              <a:defRPr sz="14000" b="1" i="0">
                <a:solidFill>
                  <a:srgbClr val="EF4D84"/>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73DDDEE0-B49C-88D9-2732-39AF7F0F13A4}"/>
              </a:ext>
            </a:extLst>
          </p:cNvPr>
          <p:cNvSpPr/>
          <p:nvPr userDrawn="1"/>
        </p:nvSpPr>
        <p:spPr>
          <a:xfrm>
            <a:off x="0" y="2277831"/>
            <a:ext cx="12192000" cy="361260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13" name="Picture 12">
            <a:extLst>
              <a:ext uri="{FF2B5EF4-FFF2-40B4-BE49-F238E27FC236}">
                <a16:creationId xmlns:a16="http://schemas.microsoft.com/office/drawing/2014/main" id="{5619F535-6997-7646-8A0A-AAA6E8EF908A}"/>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558380">
            <a:off x="-301600" y="2928350"/>
            <a:ext cx="3259677" cy="3408970"/>
          </a:xfrm>
          <a:prstGeom prst="rect">
            <a:avLst/>
          </a:prstGeom>
        </p:spPr>
      </p:pic>
    </p:spTree>
    <p:extLst>
      <p:ext uri="{BB962C8B-B14F-4D97-AF65-F5344CB8AC3E}">
        <p14:creationId xmlns:p14="http://schemas.microsoft.com/office/powerpoint/2010/main" val="5278097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a:srcRect l="-18315" t="15976" r="29196" b="11083"/>
          <a:stretch/>
        </p:blipFill>
        <p:spPr>
          <a:xfrm flipH="1">
            <a:off x="608794" y="1890384"/>
            <a:ext cx="8439100" cy="5375657"/>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5058245D-B855-1FC6-3728-FD7D4F44063F}"/>
              </a:ext>
            </a:extLst>
          </p:cNvPr>
          <p:cNvGrpSpPr/>
          <p:nvPr userDrawn="1"/>
        </p:nvGrpSpPr>
        <p:grpSpPr>
          <a:xfrm>
            <a:off x="238951" y="4031848"/>
            <a:ext cx="264913" cy="2568969"/>
            <a:chOff x="7246224" y="8158285"/>
            <a:chExt cx="233877" cy="2268000"/>
          </a:xfrm>
        </p:grpSpPr>
        <p:pic>
          <p:nvPicPr>
            <p:cNvPr id="5" name="Picture 4">
              <a:extLst>
                <a:ext uri="{FF2B5EF4-FFF2-40B4-BE49-F238E27FC236}">
                  <a16:creationId xmlns:a16="http://schemas.microsoft.com/office/drawing/2014/main" id="{9B9E62EB-FB7F-CA44-3B4E-69992EC039C9}"/>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2A07CCA3-71BD-ED52-4770-35027F1C8E9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10" name="Picture 9">
            <a:extLst>
              <a:ext uri="{FF2B5EF4-FFF2-40B4-BE49-F238E27FC236}">
                <a16:creationId xmlns:a16="http://schemas.microsoft.com/office/drawing/2014/main" id="{E3883CD8-AB16-2725-E66F-4C53A1AD3DD4}"/>
              </a:ext>
            </a:extLst>
          </p:cNvPr>
          <p:cNvPicPr>
            <a:picLocks noChangeAspect="1"/>
          </p:cNvPicPr>
          <p:nvPr userDrawn="1"/>
        </p:nvPicPr>
        <p:blipFill rotWithShape="1">
          <a:blip r:embed="rId6">
            <a:alphaModFix/>
            <a:extLst>
              <a:ext uri="{28A0092B-C50C-407E-A947-70E740481C1C}">
                <a14:useLocalDpi xmlns:a14="http://schemas.microsoft.com/office/drawing/2010/main" val="0"/>
              </a:ext>
            </a:extLst>
          </a:blip>
          <a:srcRect l="80686" b="57537"/>
          <a:stretch/>
        </p:blipFill>
        <p:spPr>
          <a:xfrm rot="422502">
            <a:off x="-357187" y="-302622"/>
            <a:ext cx="2947439" cy="3082431"/>
          </a:xfrm>
          <a:prstGeom prst="rect">
            <a:avLst/>
          </a:prstGeom>
        </p:spPr>
      </p:pic>
    </p:spTree>
    <p:extLst>
      <p:ext uri="{BB962C8B-B14F-4D97-AF65-F5344CB8AC3E}">
        <p14:creationId xmlns:p14="http://schemas.microsoft.com/office/powerpoint/2010/main" val="9566428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0AAD3"/>
                </a:solidFill>
                <a:latin typeface="+mn-lt"/>
              </a:defRPr>
            </a:lvl1pPr>
          </a:lstStyle>
          <a:p>
            <a:pPr lvl="0"/>
            <a:r>
              <a:rPr lang="en-US" dirty="0"/>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332565" y="0"/>
            <a:ext cx="853286"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20581" y="354148"/>
            <a:ext cx="4094254"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4" name="Group 3">
            <a:extLst>
              <a:ext uri="{FF2B5EF4-FFF2-40B4-BE49-F238E27FC236}">
                <a16:creationId xmlns:a16="http://schemas.microsoft.com/office/drawing/2014/main" id="{C327CEA9-ABB3-09A5-2206-FDDC4A1ADEF0}"/>
              </a:ext>
            </a:extLst>
          </p:cNvPr>
          <p:cNvGrpSpPr/>
          <p:nvPr userDrawn="1"/>
        </p:nvGrpSpPr>
        <p:grpSpPr>
          <a:xfrm>
            <a:off x="11696834" y="4032175"/>
            <a:ext cx="264913" cy="2568969"/>
            <a:chOff x="7246224" y="8158285"/>
            <a:chExt cx="233877" cy="2268000"/>
          </a:xfrm>
        </p:grpSpPr>
        <p:pic>
          <p:nvPicPr>
            <p:cNvPr id="5" name="Picture 4">
              <a:extLst>
                <a:ext uri="{FF2B5EF4-FFF2-40B4-BE49-F238E27FC236}">
                  <a16:creationId xmlns:a16="http://schemas.microsoft.com/office/drawing/2014/main" id="{0938243C-F047-C5CF-4CA1-1558ADB42B38}"/>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FDD598A7-AA89-B86A-8388-08A8BDCB40AD}"/>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7" name="Picture 6">
            <a:extLst>
              <a:ext uri="{FF2B5EF4-FFF2-40B4-BE49-F238E27FC236}">
                <a16:creationId xmlns:a16="http://schemas.microsoft.com/office/drawing/2014/main" id="{C7B8DE9C-10D0-60F4-8D3D-7875E0D4E145}"/>
              </a:ext>
            </a:extLst>
          </p:cNvPr>
          <p:cNvPicPr>
            <a:picLocks noChangeAspect="1"/>
          </p:cNvPicPr>
          <p:nvPr userDrawn="1"/>
        </p:nvPicPr>
        <p:blipFill rotWithShape="1">
          <a:blip r:embed="rId6">
            <a:alphaModFix/>
            <a:extLst>
              <a:ext uri="{28A0092B-C50C-407E-A947-70E740481C1C}">
                <a14:useLocalDpi xmlns:a14="http://schemas.microsoft.com/office/drawing/2010/main" val="0"/>
              </a:ext>
            </a:extLst>
          </a:blip>
          <a:srcRect l="80686" b="57537"/>
          <a:stretch/>
        </p:blipFill>
        <p:spPr>
          <a:xfrm rot="5799757">
            <a:off x="9519901" y="-457315"/>
            <a:ext cx="2947439" cy="3082431"/>
          </a:xfrm>
          <a:prstGeom prst="rect">
            <a:avLst/>
          </a:prstGeom>
        </p:spPr>
      </p:pic>
    </p:spTree>
    <p:extLst>
      <p:ext uri="{BB962C8B-B14F-4D97-AF65-F5344CB8AC3E}">
        <p14:creationId xmlns:p14="http://schemas.microsoft.com/office/powerpoint/2010/main" val="41087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3" y="5677192"/>
            <a:ext cx="4795157" cy="697353"/>
          </a:xfrm>
          <a:prstGeom prst="rect">
            <a:avLst/>
          </a:prstGeom>
          <a:solidFill>
            <a:srgbClr val="00AA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42" name="Picture Placeholder 41">
            <a:extLst>
              <a:ext uri="{FF2B5EF4-FFF2-40B4-BE49-F238E27FC236}">
                <a16:creationId xmlns:a16="http://schemas.microsoft.com/office/drawing/2014/main" id="{39ADA156-D159-82A7-ABA7-EEF25B5E7923}"/>
              </a:ext>
            </a:extLst>
          </p:cNvPr>
          <p:cNvSpPr>
            <a:spLocks noGrp="1"/>
          </p:cNvSpPr>
          <p:nvPr>
            <p:ph type="pic" sz="quarter" idx="11"/>
          </p:nvPr>
        </p:nvSpPr>
        <p:spPr>
          <a:xfrm>
            <a:off x="1" y="2192771"/>
            <a:ext cx="12192000" cy="3600033"/>
          </a:xfrm>
          <a:custGeom>
            <a:avLst/>
            <a:gdLst>
              <a:gd name="connsiteX0" fmla="*/ 0 w 12192000"/>
              <a:gd name="connsiteY0" fmla="*/ 0 h 4543174"/>
              <a:gd name="connsiteX1" fmla="*/ 12192000 w 12192000"/>
              <a:gd name="connsiteY1" fmla="*/ 0 h 4543174"/>
              <a:gd name="connsiteX2" fmla="*/ 12192000 w 12192000"/>
              <a:gd name="connsiteY2" fmla="*/ 1 h 4543174"/>
              <a:gd name="connsiteX3" fmla="*/ 12192000 w 12192000"/>
              <a:gd name="connsiteY3" fmla="*/ 943094 h 4543174"/>
              <a:gd name="connsiteX4" fmla="*/ 12192000 w 12192000"/>
              <a:gd name="connsiteY4" fmla="*/ 3440624 h 4543174"/>
              <a:gd name="connsiteX5" fmla="*/ 12192000 w 12192000"/>
              <a:gd name="connsiteY5" fmla="*/ 4383718 h 4543174"/>
              <a:gd name="connsiteX6" fmla="*/ 12192000 w 12192000"/>
              <a:gd name="connsiteY6" fmla="*/ 4543174 h 4543174"/>
              <a:gd name="connsiteX7" fmla="*/ 12191999 w 12192000"/>
              <a:gd name="connsiteY7" fmla="*/ 4543174 h 4543174"/>
              <a:gd name="connsiteX8" fmla="*/ 12191999 w 12192000"/>
              <a:gd name="connsiteY8" fmla="*/ 4353955 h 4543174"/>
              <a:gd name="connsiteX9" fmla="*/ 7396842 w 12192000"/>
              <a:gd name="connsiteY9" fmla="*/ 4353955 h 4543174"/>
              <a:gd name="connsiteX10" fmla="*/ 7396842 w 12192000"/>
              <a:gd name="connsiteY10" fmla="*/ 4543174 h 4543174"/>
              <a:gd name="connsiteX11" fmla="*/ 1 w 12192000"/>
              <a:gd name="connsiteY11" fmla="*/ 4543174 h 4543174"/>
              <a:gd name="connsiteX12" fmla="*/ 1 w 12192000"/>
              <a:gd name="connsiteY12" fmla="*/ 2465924 h 4543174"/>
              <a:gd name="connsiteX13" fmla="*/ 0 w 12192000"/>
              <a:gd name="connsiteY13" fmla="*/ 2465924 h 4543174"/>
              <a:gd name="connsiteX14" fmla="*/ 0 w 12192000"/>
              <a:gd name="connsiteY14" fmla="*/ 1522830 h 4543174"/>
              <a:gd name="connsiteX15" fmla="*/ 0 w 12192000"/>
              <a:gd name="connsiteY15" fmla="*/ 943094 h 4543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000" h="4543174">
                <a:moveTo>
                  <a:pt x="0" y="0"/>
                </a:moveTo>
                <a:lnTo>
                  <a:pt x="12192000" y="0"/>
                </a:lnTo>
                <a:lnTo>
                  <a:pt x="12192000" y="1"/>
                </a:lnTo>
                <a:lnTo>
                  <a:pt x="12192000" y="943094"/>
                </a:lnTo>
                <a:lnTo>
                  <a:pt x="12192000" y="3440624"/>
                </a:lnTo>
                <a:lnTo>
                  <a:pt x="12192000" y="4383718"/>
                </a:lnTo>
                <a:lnTo>
                  <a:pt x="12192000" y="4543174"/>
                </a:lnTo>
                <a:lnTo>
                  <a:pt x="12191999" y="4543174"/>
                </a:lnTo>
                <a:lnTo>
                  <a:pt x="12191999" y="4353955"/>
                </a:lnTo>
                <a:lnTo>
                  <a:pt x="7396842" y="4353955"/>
                </a:lnTo>
                <a:lnTo>
                  <a:pt x="7396842" y="4543174"/>
                </a:lnTo>
                <a:lnTo>
                  <a:pt x="1" y="4543174"/>
                </a:lnTo>
                <a:lnTo>
                  <a:pt x="1" y="2465924"/>
                </a:lnTo>
                <a:lnTo>
                  <a:pt x="0" y="2465924"/>
                </a:lnTo>
                <a:lnTo>
                  <a:pt x="0" y="1522830"/>
                </a:lnTo>
                <a:lnTo>
                  <a:pt x="0" y="943094"/>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6" y="5792804"/>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617029" y="6145832"/>
            <a:ext cx="2054262" cy="457426"/>
          </a:xfrm>
          <a:prstGeom prst="rect">
            <a:avLst/>
          </a:prstGeom>
        </p:spPr>
      </p:pic>
      <p:pic>
        <p:nvPicPr>
          <p:cNvPr id="2" name="Picture 1">
            <a:extLst>
              <a:ext uri="{FF2B5EF4-FFF2-40B4-BE49-F238E27FC236}">
                <a16:creationId xmlns:a16="http://schemas.microsoft.com/office/drawing/2014/main" id="{DEBA8326-55A7-2628-AEDE-2426A9BC15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84423C8-4DC3-0926-9951-C3DB0153A4B5}"/>
              </a:ext>
            </a:extLst>
          </p:cNvPr>
          <p:cNvSpPr/>
          <p:nvPr userDrawn="1"/>
        </p:nvSpPr>
        <p:spPr>
          <a:xfrm>
            <a:off x="0" y="3786193"/>
            <a:ext cx="4883406" cy="274939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5BDC46CC-9311-61B0-0888-0A37853A9204}"/>
              </a:ext>
            </a:extLst>
          </p:cNvPr>
          <p:cNvPicPr>
            <a:picLocks noChangeAspect="1"/>
          </p:cNvPicPr>
          <p:nvPr userDrawn="1"/>
        </p:nvPicPr>
        <p:blipFill>
          <a:blip r:embed="rId2"/>
          <a:stretch>
            <a:fillRect/>
          </a:stretch>
        </p:blipFill>
        <p:spPr>
          <a:xfrm>
            <a:off x="9575594" y="5995033"/>
            <a:ext cx="2054262" cy="457426"/>
          </a:xfrm>
          <a:prstGeom prst="rect">
            <a:avLst/>
          </a:prstGeom>
        </p:spPr>
      </p:pic>
      <p:sp>
        <p:nvSpPr>
          <p:cNvPr id="6" name="Picture Placeholder 9">
            <a:extLst>
              <a:ext uri="{FF2B5EF4-FFF2-40B4-BE49-F238E27FC236}">
                <a16:creationId xmlns:a16="http://schemas.microsoft.com/office/drawing/2014/main" id="{40D05BD1-64DD-EC1D-49FE-C3EE310D07F8}"/>
              </a:ext>
            </a:extLst>
          </p:cNvPr>
          <p:cNvSpPr>
            <a:spLocks noGrp="1"/>
          </p:cNvSpPr>
          <p:nvPr>
            <p:ph type="pic" sz="quarter" idx="11"/>
          </p:nvPr>
        </p:nvSpPr>
        <p:spPr>
          <a:xfrm>
            <a:off x="0" y="2218804"/>
            <a:ext cx="12192000" cy="3485183"/>
          </a:xfrm>
          <a:custGeom>
            <a:avLst/>
            <a:gdLst>
              <a:gd name="connsiteX0" fmla="*/ 0 w 12192000"/>
              <a:gd name="connsiteY0" fmla="*/ 0 h 3485183"/>
              <a:gd name="connsiteX1" fmla="*/ 12192000 w 12192000"/>
              <a:gd name="connsiteY1" fmla="*/ 0 h 3485183"/>
              <a:gd name="connsiteX2" fmla="*/ 12192000 w 12192000"/>
              <a:gd name="connsiteY2" fmla="*/ 44559 h 3485183"/>
              <a:gd name="connsiteX3" fmla="*/ 12192000 w 12192000"/>
              <a:gd name="connsiteY3" fmla="*/ 2542089 h 3485183"/>
              <a:gd name="connsiteX4" fmla="*/ 12192000 w 12192000"/>
              <a:gd name="connsiteY4" fmla="*/ 3485183 h 3485183"/>
              <a:gd name="connsiteX5" fmla="*/ 4883406 w 12192000"/>
              <a:gd name="connsiteY5" fmla="*/ 3485183 h 3485183"/>
              <a:gd name="connsiteX6" fmla="*/ 4883406 w 12192000"/>
              <a:gd name="connsiteY6" fmla="*/ 2542089 h 3485183"/>
              <a:gd name="connsiteX7" fmla="*/ 4883406 w 12192000"/>
              <a:gd name="connsiteY7" fmla="*/ 1567389 h 3485183"/>
              <a:gd name="connsiteX8" fmla="*/ 0 w 12192000"/>
              <a:gd name="connsiteY8" fmla="*/ 1567389 h 3485183"/>
              <a:gd name="connsiteX9" fmla="*/ 0 w 12192000"/>
              <a:gd name="connsiteY9" fmla="*/ 624295 h 3485183"/>
              <a:gd name="connsiteX10" fmla="*/ 0 w 12192000"/>
              <a:gd name="connsiteY10" fmla="*/ 44559 h 3485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2192000" h="3485183">
                <a:moveTo>
                  <a:pt x="0" y="0"/>
                </a:moveTo>
                <a:lnTo>
                  <a:pt x="12192000" y="0"/>
                </a:lnTo>
                <a:lnTo>
                  <a:pt x="12192000" y="44559"/>
                </a:lnTo>
                <a:lnTo>
                  <a:pt x="12192000" y="2542089"/>
                </a:lnTo>
                <a:lnTo>
                  <a:pt x="12192000" y="3485183"/>
                </a:lnTo>
                <a:lnTo>
                  <a:pt x="4883406" y="3485183"/>
                </a:lnTo>
                <a:lnTo>
                  <a:pt x="4883406" y="2542089"/>
                </a:lnTo>
                <a:lnTo>
                  <a:pt x="4883406" y="1567389"/>
                </a:lnTo>
                <a:lnTo>
                  <a:pt x="0" y="1567389"/>
                </a:lnTo>
                <a:lnTo>
                  <a:pt x="0" y="624295"/>
                </a:lnTo>
                <a:lnTo>
                  <a:pt x="0" y="4455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dirty="0"/>
          </a:p>
        </p:txBody>
      </p:sp>
      <p:pic>
        <p:nvPicPr>
          <p:cNvPr id="9" name="Picture 8">
            <a:extLst>
              <a:ext uri="{FF2B5EF4-FFF2-40B4-BE49-F238E27FC236}">
                <a16:creationId xmlns:a16="http://schemas.microsoft.com/office/drawing/2014/main" id="{31154EAF-35BB-984A-AF73-5127BFB5DE4C}"/>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186001" y="4813187"/>
            <a:ext cx="1913475" cy="2001112"/>
          </a:xfrm>
          <a:prstGeom prst="rect">
            <a:avLst/>
          </a:prstGeom>
        </p:spPr>
      </p:pic>
      <p:pic>
        <p:nvPicPr>
          <p:cNvPr id="11" name="Picture 10">
            <a:extLst>
              <a:ext uri="{FF2B5EF4-FFF2-40B4-BE49-F238E27FC236}">
                <a16:creationId xmlns:a16="http://schemas.microsoft.com/office/drawing/2014/main" id="{585D82C7-5E5B-203F-9D45-56DAC2DCFDA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pic>
        <p:nvPicPr>
          <p:cNvPr id="12" name="Picture 11">
            <a:extLst>
              <a:ext uri="{FF2B5EF4-FFF2-40B4-BE49-F238E27FC236}">
                <a16:creationId xmlns:a16="http://schemas.microsoft.com/office/drawing/2014/main" id="{253E54A0-277F-9BB0-91D0-5DB41032A0C0}"/>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66101" t="35085" r="18808" b="11185"/>
          <a:stretch/>
        </p:blipFill>
        <p:spPr>
          <a:xfrm rot="10161486">
            <a:off x="3602209" y="4076907"/>
            <a:ext cx="1495137" cy="2532093"/>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3">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C20F623-2A71-95F6-11CC-BB04AD012C8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
        <p:nvSpPr>
          <p:cNvPr id="3" name="Rectangle 2">
            <a:extLst>
              <a:ext uri="{FF2B5EF4-FFF2-40B4-BE49-F238E27FC236}">
                <a16:creationId xmlns:a16="http://schemas.microsoft.com/office/drawing/2014/main" id="{A7B3C79B-72A2-1E78-25C1-10E3CCC04418}"/>
              </a:ext>
            </a:extLst>
          </p:cNvPr>
          <p:cNvSpPr/>
          <p:nvPr userDrawn="1"/>
        </p:nvSpPr>
        <p:spPr>
          <a:xfrm>
            <a:off x="0" y="2277831"/>
            <a:ext cx="12192000" cy="3612607"/>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4D45BD5D-3E98-4E8F-B9E1-89B24BBDA588}"/>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301600" y="2928350"/>
            <a:ext cx="3259677" cy="3408970"/>
          </a:xfrm>
          <a:prstGeom prst="rect">
            <a:avLst/>
          </a:prstGeom>
        </p:spPr>
      </p:pic>
      <p:sp>
        <p:nvSpPr>
          <p:cNvPr id="6" name="Rectangle 35">
            <a:extLst>
              <a:ext uri="{FF2B5EF4-FFF2-40B4-BE49-F238E27FC236}">
                <a16:creationId xmlns:a16="http://schemas.microsoft.com/office/drawing/2014/main" id="{7DC8BA79-EE4F-B52D-D50A-16ABD79300B5}"/>
              </a:ext>
            </a:extLst>
          </p:cNvPr>
          <p:cNvSpPr/>
          <p:nvPr userDrawn="1"/>
        </p:nvSpPr>
        <p:spPr>
          <a:xfrm>
            <a:off x="5010194" y="6061862"/>
            <a:ext cx="6907221" cy="738664"/>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1050" b="0" i="0" dirty="0">
              <a:solidFill>
                <a:srgbClr val="0B3A5B"/>
              </a:solidFill>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3">
            <a:extLst>
              <a:ext uri="{FF2B5EF4-FFF2-40B4-BE49-F238E27FC236}">
                <a16:creationId xmlns:a16="http://schemas.microsoft.com/office/drawing/2014/main" id="{04AAE795-13ED-FB8B-44EC-8E5458C594A3}"/>
              </a:ext>
            </a:extLst>
          </p:cNvPr>
          <p:cNvPicPr>
            <a:picLocks noChangeAspect="1"/>
          </p:cNvPicPr>
          <p:nvPr userDrawn="1"/>
        </p:nvPicPr>
        <p:blipFill>
          <a:blip r:embed="rId4"/>
          <a:stretch>
            <a:fillRect/>
          </a:stretch>
        </p:blipFill>
        <p:spPr>
          <a:xfrm>
            <a:off x="616292" y="6096637"/>
            <a:ext cx="2054262" cy="457426"/>
          </a:xfrm>
          <a:prstGeom prst="rect">
            <a:avLst/>
          </a:prstGeom>
        </p:spPr>
      </p:pic>
    </p:spTree>
    <p:extLst>
      <p:ext uri="{BB962C8B-B14F-4D97-AF65-F5344CB8AC3E}">
        <p14:creationId xmlns:p14="http://schemas.microsoft.com/office/powerpoint/2010/main" val="1264258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192771"/>
            <a:ext cx="12192000" cy="3622364"/>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a:extLst>
              <a:ext uri="{FF2B5EF4-FFF2-40B4-BE49-F238E27FC236}">
                <a16:creationId xmlns:a16="http://schemas.microsoft.com/office/drawing/2014/main" id="{C9AB52B5-E0C5-5730-685D-28D3F31EA53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93527" y="105013"/>
            <a:ext cx="4823888" cy="2087758"/>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291251" cy="522837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0"/>
            <a:ext cx="6160762" cy="2123903"/>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pic>
        <p:nvPicPr>
          <p:cNvPr id="2" name="Picture 1">
            <a:extLst>
              <a:ext uri="{FF2B5EF4-FFF2-40B4-BE49-F238E27FC236}">
                <a16:creationId xmlns:a16="http://schemas.microsoft.com/office/drawing/2014/main" id="{15526AD0-6F90-AD49-D85E-9CEDCA01826F}"/>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80191">
            <a:off x="9261095" y="422173"/>
            <a:ext cx="2392649" cy="2502232"/>
          </a:xfrm>
          <a:prstGeom prst="rect">
            <a:avLst/>
          </a:prstGeom>
        </p:spPr>
      </p:pic>
    </p:spTree>
    <p:extLst>
      <p:ext uri="{BB962C8B-B14F-4D97-AF65-F5344CB8AC3E}">
        <p14:creationId xmlns:p14="http://schemas.microsoft.com/office/powerpoint/2010/main" val="612293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00AAD3"/>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D1C4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699D3937-EA8B-1D7D-81D3-CC98047E85DD}"/>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601113">
            <a:off x="-204365" y="4914462"/>
            <a:ext cx="2201672" cy="2302508"/>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grpSp>
        <p:nvGrpSpPr>
          <p:cNvPr id="4" name="Group 3">
            <a:extLst>
              <a:ext uri="{FF2B5EF4-FFF2-40B4-BE49-F238E27FC236}">
                <a16:creationId xmlns:a16="http://schemas.microsoft.com/office/drawing/2014/main" id="{613D0C6F-E91C-8840-C64E-3402DC83C536}"/>
              </a:ext>
            </a:extLst>
          </p:cNvPr>
          <p:cNvGrpSpPr/>
          <p:nvPr userDrawn="1"/>
        </p:nvGrpSpPr>
        <p:grpSpPr>
          <a:xfrm>
            <a:off x="11772001" y="4174733"/>
            <a:ext cx="264913" cy="2568969"/>
            <a:chOff x="7246224" y="8158285"/>
            <a:chExt cx="233877" cy="2268000"/>
          </a:xfrm>
        </p:grpSpPr>
        <p:pic>
          <p:nvPicPr>
            <p:cNvPr id="5" name="Picture 4">
              <a:extLst>
                <a:ext uri="{FF2B5EF4-FFF2-40B4-BE49-F238E27FC236}">
                  <a16:creationId xmlns:a16="http://schemas.microsoft.com/office/drawing/2014/main" id="{0C69507F-3095-99AC-0B93-C63EB266F337}"/>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6" name="Picture 5">
              <a:extLst>
                <a:ext uri="{FF2B5EF4-FFF2-40B4-BE49-F238E27FC236}">
                  <a16:creationId xmlns:a16="http://schemas.microsoft.com/office/drawing/2014/main" id="{00AC336C-6E87-C841-894D-D8B52D2F6283}"/>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pic>
        <p:nvPicPr>
          <p:cNvPr id="7" name="Picture 6">
            <a:extLst>
              <a:ext uri="{FF2B5EF4-FFF2-40B4-BE49-F238E27FC236}">
                <a16:creationId xmlns:a16="http://schemas.microsoft.com/office/drawing/2014/main" id="{BE177220-D938-4833-4E42-FA4BC95340E3}"/>
              </a:ext>
            </a:extLst>
          </p:cNvPr>
          <p:cNvPicPr>
            <a:picLocks noChangeAspect="1"/>
          </p:cNvPicPr>
          <p:nvPr userDrawn="1"/>
        </p:nvPicPr>
        <p:blipFill rotWithShape="1">
          <a:blip r:embed="rId5">
            <a:alphaModFix/>
            <a:extLst>
              <a:ext uri="{28A0092B-C50C-407E-A947-70E740481C1C}">
                <a14:useLocalDpi xmlns:a14="http://schemas.microsoft.com/office/drawing/2010/main" val="0"/>
              </a:ext>
            </a:extLst>
          </a:blip>
          <a:srcRect l="80686" b="57537"/>
          <a:stretch/>
        </p:blipFill>
        <p:spPr>
          <a:xfrm rot="5798955">
            <a:off x="9487792" y="-438870"/>
            <a:ext cx="2947439" cy="3082431"/>
          </a:xfrm>
          <a:prstGeom prst="rect">
            <a:avLst/>
          </a:prstGeom>
        </p:spPr>
      </p:pic>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92375" y="-642572"/>
            <a:ext cx="3807250" cy="812984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00AAD3"/>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00AAD3"/>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Name</a:t>
            </a:r>
            <a:endParaRPr lang="en-US" dirty="0"/>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D1C4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QUOTE</a:t>
            </a:r>
            <a:endParaRPr lang="en-US" dirty="0"/>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2C2F32-D8B0-48A8-1D45-3053BF32C5AA}"/>
              </a:ext>
            </a:extLst>
          </p:cNvPr>
          <p:cNvPicPr>
            <a:picLocks noChangeAspect="1"/>
          </p:cNvPicPr>
          <p:nvPr userDrawn="1"/>
        </p:nvPicPr>
        <p:blipFill rotWithShape="1">
          <a:blip r:embed="rId21">
            <a:extLst>
              <a:ext uri="{28A0092B-C50C-407E-A947-70E740481C1C}">
                <a14:useLocalDpi xmlns:a14="http://schemas.microsoft.com/office/drawing/2010/main" val="0"/>
              </a:ext>
            </a:extLst>
          </a:blip>
          <a:srcRect t="72505"/>
          <a:stretch/>
        </p:blipFill>
        <p:spPr>
          <a:xfrm rot="16200000">
            <a:off x="10640363" y="5306369"/>
            <a:ext cx="2568971" cy="305694"/>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8" r:id="rId3"/>
    <p:sldLayoutId id="2147483897" r:id="rId4"/>
    <p:sldLayoutId id="2147483882" r:id="rId5"/>
    <p:sldLayoutId id="2147483842" r:id="rId6"/>
    <p:sldLayoutId id="2147483840" r:id="rId7"/>
    <p:sldLayoutId id="2147483884" r:id="rId8"/>
    <p:sldLayoutId id="2147483883" r:id="rId9"/>
    <p:sldLayoutId id="2147483877" r:id="rId10"/>
    <p:sldLayoutId id="2147483841" r:id="rId11"/>
    <p:sldLayoutId id="2147483885" r:id="rId12"/>
    <p:sldLayoutId id="2147483886" r:id="rId13"/>
    <p:sldLayoutId id="2147483878" r:id="rId14"/>
    <p:sldLayoutId id="2147483861" r:id="rId15"/>
    <p:sldLayoutId id="2147483899" r:id="rId16"/>
    <p:sldLayoutId id="2147483833" r:id="rId17"/>
    <p:sldLayoutId id="2147483847" r:id="rId18"/>
    <p:sldLayoutId id="2147483853" r:id="rId1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hyperlink" Target="https://www.facebook.com/people/Digifabseu/61560517612358/" TargetMode="External"/><Relationship Id="rId2" Type="http://schemas.openxmlformats.org/officeDocument/2006/relationships/notesSlide" Target="../notesSlides/notesSlide17.xml"/><Relationship Id="rId1" Type="http://schemas.openxmlformats.org/officeDocument/2006/relationships/slideLayout" Target="../slideLayouts/slideLayout19.xml"/><Relationship Id="rId6" Type="http://schemas.openxmlformats.org/officeDocument/2006/relationships/hyperlink" Target="https://www.instagram.com/digifabseu/" TargetMode="External"/><Relationship Id="rId5" Type="http://schemas.openxmlformats.org/officeDocument/2006/relationships/hyperlink" Target="https://www.linkedin.com/company/digifabseu/"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5B64E5A7-60CF-83DD-90D8-0D1488895132}"/>
              </a:ext>
            </a:extLst>
          </p:cNvPr>
          <p:cNvGrpSpPr/>
          <p:nvPr/>
        </p:nvGrpSpPr>
        <p:grpSpPr>
          <a:xfrm rot="2678827">
            <a:off x="3599045" y="516155"/>
            <a:ext cx="4993909" cy="5825687"/>
            <a:chOff x="5269159" y="-717848"/>
            <a:chExt cx="4993909" cy="5825687"/>
          </a:xfrm>
        </p:grpSpPr>
        <p:grpSp>
          <p:nvGrpSpPr>
            <p:cNvPr id="17" name="Graphic 12">
              <a:extLst>
                <a:ext uri="{FF2B5EF4-FFF2-40B4-BE49-F238E27FC236}">
                  <a16:creationId xmlns:a16="http://schemas.microsoft.com/office/drawing/2014/main" id="{F75CCDA4-2515-A05D-8FB5-431380CB566C}"/>
                </a:ext>
              </a:extLst>
            </p:cNvPr>
            <p:cNvGrpSpPr/>
            <p:nvPr/>
          </p:nvGrpSpPr>
          <p:grpSpPr>
            <a:xfrm rot="19311650">
              <a:off x="5269159" y="2536698"/>
              <a:ext cx="4295005" cy="2571141"/>
              <a:chOff x="-2243261" y="4194862"/>
              <a:chExt cx="621482" cy="372041"/>
            </a:xfrm>
          </p:grpSpPr>
          <p:sp>
            <p:nvSpPr>
              <p:cNvPr id="25" name="Freeform 24">
                <a:extLst>
                  <a:ext uri="{FF2B5EF4-FFF2-40B4-BE49-F238E27FC236}">
                    <a16:creationId xmlns:a16="http://schemas.microsoft.com/office/drawing/2014/main" id="{90EADE48-6FD8-C2E0-DD93-B83CF5CC6594}"/>
                  </a:ext>
                </a:extLst>
              </p:cNvPr>
              <p:cNvSpPr/>
              <p:nvPr/>
            </p:nvSpPr>
            <p:spPr>
              <a:xfrm>
                <a:off x="-2243261" y="4450166"/>
                <a:ext cx="117063" cy="116737"/>
              </a:xfrm>
              <a:custGeom>
                <a:avLst/>
                <a:gdLst>
                  <a:gd name="connsiteX0" fmla="*/ 0 w 117063"/>
                  <a:gd name="connsiteY0" fmla="*/ 87316 h 116737"/>
                  <a:gd name="connsiteX1" fmla="*/ 83753 w 117063"/>
                  <a:gd name="connsiteY1" fmla="*/ 0 h 116737"/>
                  <a:gd name="connsiteX2" fmla="*/ 117063 w 117063"/>
                  <a:gd name="connsiteY2" fmla="*/ 116738 h 116737"/>
                </a:gdLst>
                <a:ahLst/>
                <a:cxnLst>
                  <a:cxn ang="0">
                    <a:pos x="connsiteX0" y="connsiteY0"/>
                  </a:cxn>
                  <a:cxn ang="0">
                    <a:pos x="connsiteX1" y="connsiteY1"/>
                  </a:cxn>
                  <a:cxn ang="0">
                    <a:pos x="connsiteX2" y="connsiteY2"/>
                  </a:cxn>
                </a:cxnLst>
                <a:rect l="l" t="t" r="r" b="b"/>
                <a:pathLst>
                  <a:path w="117063" h="116737">
                    <a:moveTo>
                      <a:pt x="0" y="87316"/>
                    </a:moveTo>
                    <a:lnTo>
                      <a:pt x="83753" y="0"/>
                    </a:lnTo>
                    <a:lnTo>
                      <a:pt x="117063" y="116738"/>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6" name="Freeform 25">
                <a:extLst>
                  <a:ext uri="{FF2B5EF4-FFF2-40B4-BE49-F238E27FC236}">
                    <a16:creationId xmlns:a16="http://schemas.microsoft.com/office/drawing/2014/main" id="{C7CE583F-6418-A4C5-561A-01F5C211B27B}"/>
                  </a:ext>
                </a:extLst>
              </p:cNvPr>
              <p:cNvSpPr/>
              <p:nvPr/>
            </p:nvSpPr>
            <p:spPr>
              <a:xfrm>
                <a:off x="-1743600" y="4324887"/>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9" name="Freeform 28">
                <a:extLst>
                  <a:ext uri="{FF2B5EF4-FFF2-40B4-BE49-F238E27FC236}">
                    <a16:creationId xmlns:a16="http://schemas.microsoft.com/office/drawing/2014/main" id="{26DA963F-76C0-EC7B-9617-0CF5E794FEE8}"/>
                  </a:ext>
                </a:extLst>
              </p:cNvPr>
              <p:cNvSpPr/>
              <p:nvPr/>
            </p:nvSpPr>
            <p:spPr>
              <a:xfrm>
                <a:off x="-1922527" y="4194862"/>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13AA7841-ADE6-02AB-C86A-97767D5B8E21}"/>
                  </a:ext>
                </a:extLst>
              </p:cNvPr>
              <p:cNvSpPr/>
              <p:nvPr/>
            </p:nvSpPr>
            <p:spPr>
              <a:xfrm>
                <a:off x="-2224227" y="4313498"/>
                <a:ext cx="97076" cy="74028"/>
              </a:xfrm>
              <a:custGeom>
                <a:avLst/>
                <a:gdLst>
                  <a:gd name="connsiteX0" fmla="*/ 0 w 97076"/>
                  <a:gd name="connsiteY0" fmla="*/ 74029 h 74028"/>
                  <a:gd name="connsiteX1" fmla="*/ 66621 w 97076"/>
                  <a:gd name="connsiteY1" fmla="*/ 0 h 74028"/>
                  <a:gd name="connsiteX2" fmla="*/ 97077 w 97076"/>
                  <a:gd name="connsiteY2" fmla="*/ 54098 h 74028"/>
                </a:gdLst>
                <a:ahLst/>
                <a:cxnLst>
                  <a:cxn ang="0">
                    <a:pos x="connsiteX0" y="connsiteY0"/>
                  </a:cxn>
                  <a:cxn ang="0">
                    <a:pos x="connsiteX1" y="connsiteY1"/>
                  </a:cxn>
                  <a:cxn ang="0">
                    <a:pos x="connsiteX2" y="connsiteY2"/>
                  </a:cxn>
                </a:cxnLst>
                <a:rect l="l" t="t" r="r" b="b"/>
                <a:pathLst>
                  <a:path w="97076" h="74028">
                    <a:moveTo>
                      <a:pt x="0" y="74029"/>
                    </a:moveTo>
                    <a:lnTo>
                      <a:pt x="66621" y="0"/>
                    </a:lnTo>
                    <a:lnTo>
                      <a:pt x="97077" y="54098"/>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CCD7929-9557-D1B4-55A4-5C73F733E6E9}"/>
                  </a:ext>
                </a:extLst>
              </p:cNvPr>
              <p:cNvSpPr/>
              <p:nvPr/>
            </p:nvSpPr>
            <p:spPr>
              <a:xfrm>
                <a:off x="-1696966" y="4207200"/>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2" name="Freeform 31">
                <a:extLst>
                  <a:ext uri="{FF2B5EF4-FFF2-40B4-BE49-F238E27FC236}">
                    <a16:creationId xmlns:a16="http://schemas.microsoft.com/office/drawing/2014/main" id="{29F3F3E0-6688-23E2-761E-2C4C59096617}"/>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nvGrpSpPr>
            <p:cNvPr id="18" name="Group 17">
              <a:extLst>
                <a:ext uri="{FF2B5EF4-FFF2-40B4-BE49-F238E27FC236}">
                  <a16:creationId xmlns:a16="http://schemas.microsoft.com/office/drawing/2014/main" id="{860C87D2-DF12-2C18-9ECF-5496B151D36E}"/>
                </a:ext>
              </a:extLst>
            </p:cNvPr>
            <p:cNvGrpSpPr/>
            <p:nvPr/>
          </p:nvGrpSpPr>
          <p:grpSpPr>
            <a:xfrm rot="20663724">
              <a:off x="7584398" y="-717848"/>
              <a:ext cx="2678670" cy="1966538"/>
              <a:chOff x="-3210224" y="5270177"/>
              <a:chExt cx="620531" cy="455561"/>
            </a:xfrm>
          </p:grpSpPr>
          <p:sp>
            <p:nvSpPr>
              <p:cNvPr id="19" name="Freeform 18">
                <a:extLst>
                  <a:ext uri="{FF2B5EF4-FFF2-40B4-BE49-F238E27FC236}">
                    <a16:creationId xmlns:a16="http://schemas.microsoft.com/office/drawing/2014/main" id="{085FB07D-0A47-4905-FF83-010FAF474CD6}"/>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0" name="Freeform 19">
                <a:extLst>
                  <a:ext uri="{FF2B5EF4-FFF2-40B4-BE49-F238E27FC236}">
                    <a16:creationId xmlns:a16="http://schemas.microsoft.com/office/drawing/2014/main" id="{A18D0DEA-E755-32E5-9ACE-B23A4294F45E}"/>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1" name="Freeform 20">
                <a:extLst>
                  <a:ext uri="{FF2B5EF4-FFF2-40B4-BE49-F238E27FC236}">
                    <a16:creationId xmlns:a16="http://schemas.microsoft.com/office/drawing/2014/main" id="{9A62D268-59EE-799D-D8E3-50F864C2F5D8}"/>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2" name="Freeform 21">
                <a:extLst>
                  <a:ext uri="{FF2B5EF4-FFF2-40B4-BE49-F238E27FC236}">
                    <a16:creationId xmlns:a16="http://schemas.microsoft.com/office/drawing/2014/main" id="{A8447E37-5FC5-E271-1D82-DE6A4C74C64E}"/>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3" name="Freeform 22">
                <a:extLst>
                  <a:ext uri="{FF2B5EF4-FFF2-40B4-BE49-F238E27FC236}">
                    <a16:creationId xmlns:a16="http://schemas.microsoft.com/office/drawing/2014/main" id="{4653C259-DBD0-FAEE-04EE-7B9F412436A6}"/>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24" name="Freeform 23">
                <a:extLst>
                  <a:ext uri="{FF2B5EF4-FFF2-40B4-BE49-F238E27FC236}">
                    <a16:creationId xmlns:a16="http://schemas.microsoft.com/office/drawing/2014/main" id="{2502EE8E-930F-9F34-D979-ACCB96AD9A91}"/>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33" name="Rectangle 32">
            <a:extLst>
              <a:ext uri="{FF2B5EF4-FFF2-40B4-BE49-F238E27FC236}">
                <a16:creationId xmlns:a16="http://schemas.microsoft.com/office/drawing/2014/main" id="{960AC7A0-238C-B964-E43E-C948B155A930}"/>
              </a:ext>
            </a:extLst>
          </p:cNvPr>
          <p:cNvSpPr/>
          <p:nvPr/>
        </p:nvSpPr>
        <p:spPr>
          <a:xfrm>
            <a:off x="685969" y="4695837"/>
            <a:ext cx="6078584"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34" name="TextBox 33">
            <a:extLst>
              <a:ext uri="{FF2B5EF4-FFF2-40B4-BE49-F238E27FC236}">
                <a16:creationId xmlns:a16="http://schemas.microsoft.com/office/drawing/2014/main" id="{5F0DE6FD-3E15-9119-A872-319210E44C43}"/>
              </a:ext>
            </a:extLst>
          </p:cNvPr>
          <p:cNvSpPr txBox="1"/>
          <p:nvPr/>
        </p:nvSpPr>
        <p:spPr>
          <a:xfrm>
            <a:off x="869991" y="4748135"/>
            <a:ext cx="575731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1" i="0" u="none" strike="noStrike" kern="1200" cap="none" spc="324" normalizeH="0" baseline="0" noProof="0" dirty="0" err="1">
                <a:ln>
                  <a:noFill/>
                </a:ln>
                <a:solidFill>
                  <a:srgbClr val="F58220"/>
                </a:solidFill>
                <a:effectLst/>
                <a:uLnTx/>
                <a:uFillTx/>
                <a:latin typeface="Calibri" panose="020F0502020204030204" pitchFamily="34" charset="0"/>
                <a:ea typeface="+mn-ea"/>
                <a:cs typeface="Calibri" panose="020F0502020204030204" pitchFamily="34" charset="0"/>
              </a:rPr>
              <a:t>Resilience</a:t>
            </a:r>
            <a:r>
              <a:rPr kumimoji="0" lang="pl-PL"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 in F&amp;B </a:t>
            </a:r>
            <a:r>
              <a:rPr kumimoji="0" lang="pl-PL" sz="3600" b="1" i="0" u="none" strike="noStrike" kern="1200" cap="none" spc="324" normalizeH="0" baseline="0" noProof="0" dirty="0" err="1">
                <a:ln>
                  <a:noFill/>
                </a:ln>
                <a:solidFill>
                  <a:srgbClr val="F58220"/>
                </a:solidFill>
                <a:effectLst/>
                <a:uLnTx/>
                <a:uFillTx/>
                <a:latin typeface="Calibri" panose="020F0502020204030204" pitchFamily="34" charset="0"/>
                <a:ea typeface="+mn-ea"/>
                <a:cs typeface="Calibri" panose="020F0502020204030204" pitchFamily="34" charset="0"/>
              </a:rPr>
              <a:t>sector</a:t>
            </a:r>
            <a:r>
              <a:rPr kumimoji="0" lang="pl-PL"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 </a:t>
            </a:r>
            <a:endParaRPr kumimoji="0" lang="en-US"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endParaRPr>
          </a:p>
        </p:txBody>
      </p:sp>
      <p:sp>
        <p:nvSpPr>
          <p:cNvPr id="35" name="Rectangle 34">
            <a:extLst>
              <a:ext uri="{FF2B5EF4-FFF2-40B4-BE49-F238E27FC236}">
                <a16:creationId xmlns:a16="http://schemas.microsoft.com/office/drawing/2014/main" id="{658BF7B2-9856-9978-4491-864149A44184}"/>
              </a:ext>
            </a:extLst>
          </p:cNvPr>
          <p:cNvSpPr/>
          <p:nvPr/>
        </p:nvSpPr>
        <p:spPr>
          <a:xfrm>
            <a:off x="685969" y="3808722"/>
            <a:ext cx="7623642"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36" name="TextBox 35">
            <a:extLst>
              <a:ext uri="{FF2B5EF4-FFF2-40B4-BE49-F238E27FC236}">
                <a16:creationId xmlns:a16="http://schemas.microsoft.com/office/drawing/2014/main" id="{C06BCDC4-C2BA-DD40-A808-FF7F39C3D6E0}"/>
              </a:ext>
            </a:extLst>
          </p:cNvPr>
          <p:cNvSpPr txBox="1"/>
          <p:nvPr/>
        </p:nvSpPr>
        <p:spPr>
          <a:xfrm>
            <a:off x="869991" y="3861020"/>
            <a:ext cx="7339060"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DEEP DIVE TRAINING MODULES</a:t>
            </a:r>
            <a:endParaRPr kumimoji="0" lang="en-US"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endParaRPr>
          </a:p>
        </p:txBody>
      </p:sp>
      <p:pic>
        <p:nvPicPr>
          <p:cNvPr id="3" name="Picture 2">
            <a:extLst>
              <a:ext uri="{FF2B5EF4-FFF2-40B4-BE49-F238E27FC236}">
                <a16:creationId xmlns:a16="http://schemas.microsoft.com/office/drawing/2014/main" id="{91C87F80-6CD1-6414-A444-7A95EBF21AA4}"/>
              </a:ext>
            </a:extLst>
          </p:cNvPr>
          <p:cNvPicPr>
            <a:picLocks noChangeAspect="1"/>
          </p:cNvPicPr>
          <p:nvPr/>
        </p:nvPicPr>
        <p:blipFill>
          <a:blip r:embed="rId3"/>
          <a:stretch>
            <a:fillRect/>
          </a:stretch>
        </p:blipFill>
        <p:spPr>
          <a:xfrm>
            <a:off x="3430963" y="6112755"/>
            <a:ext cx="1227411" cy="429442"/>
          </a:xfrm>
          <a:prstGeom prst="rect">
            <a:avLst/>
          </a:prstGeom>
        </p:spPr>
      </p:pic>
    </p:spTree>
    <p:extLst>
      <p:ext uri="{BB962C8B-B14F-4D97-AF65-F5344CB8AC3E}">
        <p14:creationId xmlns:p14="http://schemas.microsoft.com/office/powerpoint/2010/main" val="7208638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0CB36C-9832-2355-23D9-06E24BB3DF28}"/>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C8BC477-F7E7-3294-2500-160C0908BBBE}"/>
              </a:ext>
            </a:extLst>
          </p:cNvPr>
          <p:cNvSpPr>
            <a:spLocks noGrp="1"/>
          </p:cNvSpPr>
          <p:nvPr>
            <p:ph type="body" sz="quarter" idx="16"/>
          </p:nvPr>
        </p:nvSpPr>
        <p:spPr>
          <a:prstGeom prst="rect">
            <a:avLst/>
          </a:prstGeom>
        </p:spPr>
        <p:txBody>
          <a:bodyPr/>
          <a:lstStyle/>
          <a:p>
            <a:r>
              <a:rPr lang="pl-PL" dirty="0" err="1"/>
              <a:t>Examples</a:t>
            </a:r>
            <a:endParaRPr lang="en-US" dirty="0"/>
          </a:p>
          <a:p>
            <a:endParaRPr lang="en-US" dirty="0"/>
          </a:p>
        </p:txBody>
      </p:sp>
      <p:sp>
        <p:nvSpPr>
          <p:cNvPr id="12" name="Text Placeholder 11">
            <a:extLst>
              <a:ext uri="{FF2B5EF4-FFF2-40B4-BE49-F238E27FC236}">
                <a16:creationId xmlns:a16="http://schemas.microsoft.com/office/drawing/2014/main" id="{0EA1FF52-68AD-FF09-468D-C6076DFB1DF8}"/>
              </a:ext>
            </a:extLst>
          </p:cNvPr>
          <p:cNvSpPr>
            <a:spLocks noGrp="1"/>
          </p:cNvSpPr>
          <p:nvPr>
            <p:ph type="body" sz="quarter" idx="18"/>
          </p:nvPr>
        </p:nvSpPr>
        <p:spPr>
          <a:xfrm>
            <a:off x="701135" y="1864895"/>
            <a:ext cx="5105713" cy="4376461"/>
          </a:xfrm>
        </p:spPr>
        <p:txBody>
          <a:bodyPr/>
          <a:lstStyle/>
          <a:p>
            <a:pPr marL="0" indent="0"/>
            <a:r>
              <a:rPr lang="en-US" sz="2200" i="1" dirty="0"/>
              <a:t>Nestlé</a:t>
            </a:r>
            <a:r>
              <a:rPr lang="en-US" sz="2200" dirty="0"/>
              <a:t> (Switzerland): The company faced major reputational risks around the sourcing of palm oil. NGOs accused Nestlé of contributing to deforestation. This wasn’t a direct operational disruption, but it threatened consumer trust and long-term sales. Nestlé responded by implementing blockchain-based traceability systems, making it possible to track palm oil from plantation to product. Nestlé transformed a potential crisis into a chance to strengthen brand credibility and sustainability.</a:t>
            </a:r>
            <a:endParaRPr lang="pl-PL" altLang="pl-PL" sz="2200" dirty="0"/>
          </a:p>
        </p:txBody>
      </p:sp>
      <p:pic>
        <p:nvPicPr>
          <p:cNvPr id="5" name="Picture Placeholder 4">
            <a:extLst>
              <a:ext uri="{FF2B5EF4-FFF2-40B4-BE49-F238E27FC236}">
                <a16:creationId xmlns:a16="http://schemas.microsoft.com/office/drawing/2014/main" id="{C5E6C192-F219-BA02-9DB5-1068FED97368}"/>
              </a:ext>
            </a:extLst>
          </p:cNvPr>
          <p:cNvPicPr>
            <a:picLocks noGrp="1" noChangeAspect="1"/>
          </p:cNvPicPr>
          <p:nvPr>
            <p:ph type="pic" sz="quarter" idx="19"/>
          </p:nvPr>
        </p:nvPicPr>
        <p:blipFill>
          <a:blip r:embed="rId2"/>
          <a:srcRect t="7646" b="7646"/>
          <a:stretch/>
        </p:blipFill>
        <p:spPr>
          <a:xfrm>
            <a:off x="6083676" y="0"/>
            <a:ext cx="5361066" cy="6858000"/>
          </a:xfrm>
        </p:spPr>
      </p:pic>
      <p:grpSp>
        <p:nvGrpSpPr>
          <p:cNvPr id="7" name="Group 6">
            <a:extLst>
              <a:ext uri="{FF2B5EF4-FFF2-40B4-BE49-F238E27FC236}">
                <a16:creationId xmlns:a16="http://schemas.microsoft.com/office/drawing/2014/main" id="{A1EF8DAC-6F90-0FEE-D550-E6C8A9D53E69}"/>
              </a:ext>
            </a:extLst>
          </p:cNvPr>
          <p:cNvGrpSpPr/>
          <p:nvPr/>
        </p:nvGrpSpPr>
        <p:grpSpPr>
          <a:xfrm rot="10800000">
            <a:off x="9006993" y="-334907"/>
            <a:ext cx="2708755" cy="4905727"/>
            <a:chOff x="-409167" y="2114737"/>
            <a:chExt cx="4291385" cy="7771969"/>
          </a:xfrm>
        </p:grpSpPr>
        <p:pic>
          <p:nvPicPr>
            <p:cNvPr id="8" name="Picture 7">
              <a:extLst>
                <a:ext uri="{FF2B5EF4-FFF2-40B4-BE49-F238E27FC236}">
                  <a16:creationId xmlns:a16="http://schemas.microsoft.com/office/drawing/2014/main" id="{196A6780-EE25-759C-2701-B2BC5E43FF07}"/>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80686" b="57537"/>
            <a:stretch/>
          </p:blipFill>
          <p:spPr>
            <a:xfrm rot="16558380">
              <a:off x="-315198" y="5689289"/>
              <a:ext cx="4103448" cy="4291385"/>
            </a:xfrm>
            <a:prstGeom prst="rect">
              <a:avLst/>
            </a:prstGeom>
          </p:spPr>
        </p:pic>
        <p:grpSp>
          <p:nvGrpSpPr>
            <p:cNvPr id="9" name="Graphic 12">
              <a:extLst>
                <a:ext uri="{FF2B5EF4-FFF2-40B4-BE49-F238E27FC236}">
                  <a16:creationId xmlns:a16="http://schemas.microsoft.com/office/drawing/2014/main" id="{BD615794-8508-364F-E9BD-1B0D8EC7193C}"/>
                </a:ext>
              </a:extLst>
            </p:cNvPr>
            <p:cNvGrpSpPr/>
            <p:nvPr/>
          </p:nvGrpSpPr>
          <p:grpSpPr>
            <a:xfrm rot="19847811">
              <a:off x="615942" y="4225592"/>
              <a:ext cx="1961442" cy="2154246"/>
              <a:chOff x="-2038141" y="4233216"/>
              <a:chExt cx="284812" cy="312808"/>
            </a:xfrm>
          </p:grpSpPr>
          <p:sp>
            <p:nvSpPr>
              <p:cNvPr id="19" name="Freeform 18">
                <a:extLst>
                  <a:ext uri="{FF2B5EF4-FFF2-40B4-BE49-F238E27FC236}">
                    <a16:creationId xmlns:a16="http://schemas.microsoft.com/office/drawing/2014/main" id="{A335C8EC-9DD8-0D6B-B169-71E0EEFB853B}"/>
                  </a:ext>
                </a:extLst>
              </p:cNvPr>
              <p:cNvSpPr/>
              <p:nvPr/>
            </p:nvSpPr>
            <p:spPr>
              <a:xfrm>
                <a:off x="-1860328" y="4323648"/>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00AAD3"/>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302A1803-5152-BEA5-0DEC-0F8A3F644ED6}"/>
                  </a:ext>
                </a:extLst>
              </p:cNvPr>
              <p:cNvSpPr/>
              <p:nvPr/>
            </p:nvSpPr>
            <p:spPr>
              <a:xfrm>
                <a:off x="-2038141" y="4246817"/>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A1018CE-F2FD-3F86-8914-2B19822D6193}"/>
                  </a:ext>
                </a:extLst>
              </p:cNvPr>
              <p:cNvSpPr/>
              <p:nvPr/>
            </p:nvSpPr>
            <p:spPr>
              <a:xfrm>
                <a:off x="-1828516" y="4233216"/>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E6D5E830-754D-F73B-2BB1-85C94EB07ADC}"/>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1" name="Group 10">
              <a:extLst>
                <a:ext uri="{FF2B5EF4-FFF2-40B4-BE49-F238E27FC236}">
                  <a16:creationId xmlns:a16="http://schemas.microsoft.com/office/drawing/2014/main" id="{FE514E61-353D-0BE4-3CC6-7F5C445B89A6}"/>
                </a:ext>
              </a:extLst>
            </p:cNvPr>
            <p:cNvGrpSpPr/>
            <p:nvPr/>
          </p:nvGrpSpPr>
          <p:grpSpPr>
            <a:xfrm rot="20663724">
              <a:off x="819725" y="2114737"/>
              <a:ext cx="2318251" cy="1701938"/>
              <a:chOff x="-3210224" y="5270177"/>
              <a:chExt cx="620531" cy="455561"/>
            </a:xfrm>
          </p:grpSpPr>
          <p:sp>
            <p:nvSpPr>
              <p:cNvPr id="13" name="Freeform 12">
                <a:extLst>
                  <a:ext uri="{FF2B5EF4-FFF2-40B4-BE49-F238E27FC236}">
                    <a16:creationId xmlns:a16="http://schemas.microsoft.com/office/drawing/2014/main" id="{A971E543-F7C5-8592-7CE2-81BA0D6A95B1}"/>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2CDEB6A-939D-F35D-5470-799DB90D27D1}"/>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74F26DF2-0A3B-26FB-0419-8DD4B151237A}"/>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C77A1DEF-629D-214D-32F9-32509AB7D28A}"/>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DCF5ED0-C7B9-7D8B-C6AA-4EBBCCC3C504}"/>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478C26F9-7AE9-4CF8-6FA7-3CF5072596D1}"/>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038954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5F6E8-14FD-697A-317A-C9380AADFDF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02352EF8-6692-1855-1CB9-1B8D406D62B7}"/>
              </a:ext>
            </a:extLst>
          </p:cNvPr>
          <p:cNvSpPr>
            <a:spLocks noGrp="1"/>
          </p:cNvSpPr>
          <p:nvPr>
            <p:ph type="body" sz="quarter" idx="16"/>
          </p:nvPr>
        </p:nvSpPr>
        <p:spPr>
          <a:prstGeom prst="rect">
            <a:avLst/>
          </a:prstGeom>
        </p:spPr>
        <p:txBody>
          <a:bodyPr/>
          <a:lstStyle/>
          <a:p>
            <a:r>
              <a:rPr lang="pl-PL" dirty="0" err="1"/>
              <a:t>Examples</a:t>
            </a:r>
            <a:endParaRPr lang="en-US" dirty="0"/>
          </a:p>
          <a:p>
            <a:endParaRPr lang="en-US" dirty="0"/>
          </a:p>
        </p:txBody>
      </p:sp>
      <p:sp>
        <p:nvSpPr>
          <p:cNvPr id="12" name="Text Placeholder 11">
            <a:extLst>
              <a:ext uri="{FF2B5EF4-FFF2-40B4-BE49-F238E27FC236}">
                <a16:creationId xmlns:a16="http://schemas.microsoft.com/office/drawing/2014/main" id="{F9CE95B4-BC74-EEBF-E8BD-D3A9EE9554A6}"/>
              </a:ext>
            </a:extLst>
          </p:cNvPr>
          <p:cNvSpPr>
            <a:spLocks noGrp="1"/>
          </p:cNvSpPr>
          <p:nvPr>
            <p:ph type="body" sz="quarter" idx="18"/>
          </p:nvPr>
        </p:nvSpPr>
        <p:spPr>
          <a:xfrm>
            <a:off x="701135" y="1864895"/>
            <a:ext cx="5105713" cy="4376461"/>
          </a:xfrm>
        </p:spPr>
        <p:txBody>
          <a:bodyPr/>
          <a:lstStyle/>
          <a:p>
            <a:pPr marL="0" indent="0"/>
            <a:r>
              <a:rPr lang="en-US" sz="2200" i="1" dirty="0"/>
              <a:t>Carrefour</a:t>
            </a:r>
            <a:r>
              <a:rPr lang="en-US" sz="2200" dirty="0"/>
              <a:t> (France): launched blockchain traceability for chicken, eggs, and milk. Consumers could scan QR codes on packaging and see the product’s full journey – from farm to shelf. This reduced consumer trust risks by ensuring transparency. For Carrefour, </a:t>
            </a:r>
            <a:r>
              <a:rPr lang="en-US" sz="2200" dirty="0" err="1"/>
              <a:t>digitalisation</a:t>
            </a:r>
            <a:r>
              <a:rPr lang="en-US" sz="2200" dirty="0"/>
              <a:t> not only solved a risk but also became a marketing advantage – shoppers perceived the brand as more trustworthy and innovative.</a:t>
            </a:r>
            <a:endParaRPr lang="pl-PL" altLang="pl-PL" sz="2200" dirty="0"/>
          </a:p>
        </p:txBody>
      </p:sp>
      <p:pic>
        <p:nvPicPr>
          <p:cNvPr id="5" name="Picture Placeholder 4">
            <a:extLst>
              <a:ext uri="{FF2B5EF4-FFF2-40B4-BE49-F238E27FC236}">
                <a16:creationId xmlns:a16="http://schemas.microsoft.com/office/drawing/2014/main" id="{1677A1C0-16DA-7AF7-A4FD-77ABB79CE3DB}"/>
              </a:ext>
            </a:extLst>
          </p:cNvPr>
          <p:cNvPicPr>
            <a:picLocks noGrp="1" noChangeAspect="1"/>
          </p:cNvPicPr>
          <p:nvPr>
            <p:ph type="pic" sz="quarter" idx="19"/>
          </p:nvPr>
        </p:nvPicPr>
        <p:blipFill>
          <a:blip r:embed="rId2"/>
          <a:srcRect t="7646" b="7646"/>
          <a:stretch/>
        </p:blipFill>
        <p:spPr>
          <a:xfrm>
            <a:off x="6083676" y="0"/>
            <a:ext cx="5361066" cy="6858000"/>
          </a:xfrm>
        </p:spPr>
      </p:pic>
      <p:grpSp>
        <p:nvGrpSpPr>
          <p:cNvPr id="7" name="Group 6">
            <a:extLst>
              <a:ext uri="{FF2B5EF4-FFF2-40B4-BE49-F238E27FC236}">
                <a16:creationId xmlns:a16="http://schemas.microsoft.com/office/drawing/2014/main" id="{F098F69F-AC42-1CB6-37EF-10AA0518FADF}"/>
              </a:ext>
            </a:extLst>
          </p:cNvPr>
          <p:cNvGrpSpPr/>
          <p:nvPr/>
        </p:nvGrpSpPr>
        <p:grpSpPr>
          <a:xfrm rot="10800000">
            <a:off x="9006993" y="-334907"/>
            <a:ext cx="2708755" cy="4905727"/>
            <a:chOff x="-409167" y="2114737"/>
            <a:chExt cx="4291385" cy="7771969"/>
          </a:xfrm>
        </p:grpSpPr>
        <p:pic>
          <p:nvPicPr>
            <p:cNvPr id="8" name="Picture 7">
              <a:extLst>
                <a:ext uri="{FF2B5EF4-FFF2-40B4-BE49-F238E27FC236}">
                  <a16:creationId xmlns:a16="http://schemas.microsoft.com/office/drawing/2014/main" id="{E59C05E7-ED16-B1CC-490D-52719C86D502}"/>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80686" b="57537"/>
            <a:stretch/>
          </p:blipFill>
          <p:spPr>
            <a:xfrm rot="16558380">
              <a:off x="-315198" y="5689289"/>
              <a:ext cx="4103448" cy="4291385"/>
            </a:xfrm>
            <a:prstGeom prst="rect">
              <a:avLst/>
            </a:prstGeom>
          </p:spPr>
        </p:pic>
        <p:grpSp>
          <p:nvGrpSpPr>
            <p:cNvPr id="9" name="Graphic 12">
              <a:extLst>
                <a:ext uri="{FF2B5EF4-FFF2-40B4-BE49-F238E27FC236}">
                  <a16:creationId xmlns:a16="http://schemas.microsoft.com/office/drawing/2014/main" id="{052AE7B5-72CE-793D-B915-4CAB3BACDBEF}"/>
                </a:ext>
              </a:extLst>
            </p:cNvPr>
            <p:cNvGrpSpPr/>
            <p:nvPr/>
          </p:nvGrpSpPr>
          <p:grpSpPr>
            <a:xfrm rot="19847811">
              <a:off x="615942" y="4225592"/>
              <a:ext cx="1961442" cy="2154246"/>
              <a:chOff x="-2038141" y="4233216"/>
              <a:chExt cx="284812" cy="312808"/>
            </a:xfrm>
          </p:grpSpPr>
          <p:sp>
            <p:nvSpPr>
              <p:cNvPr id="19" name="Freeform 18">
                <a:extLst>
                  <a:ext uri="{FF2B5EF4-FFF2-40B4-BE49-F238E27FC236}">
                    <a16:creationId xmlns:a16="http://schemas.microsoft.com/office/drawing/2014/main" id="{0556EB31-4ACD-8F7C-BE28-69111FF15C73}"/>
                  </a:ext>
                </a:extLst>
              </p:cNvPr>
              <p:cNvSpPr/>
              <p:nvPr/>
            </p:nvSpPr>
            <p:spPr>
              <a:xfrm>
                <a:off x="-1860328" y="4323648"/>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00AAD3"/>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38B3631A-5E7E-5708-13CE-5531570700D2}"/>
                  </a:ext>
                </a:extLst>
              </p:cNvPr>
              <p:cNvSpPr/>
              <p:nvPr/>
            </p:nvSpPr>
            <p:spPr>
              <a:xfrm>
                <a:off x="-2038141" y="4246817"/>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17A4FC8-FE7B-70A8-B97E-50D4004698C9}"/>
                  </a:ext>
                </a:extLst>
              </p:cNvPr>
              <p:cNvSpPr/>
              <p:nvPr/>
            </p:nvSpPr>
            <p:spPr>
              <a:xfrm>
                <a:off x="-1828516" y="4233216"/>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A0AED7E-D9FB-5C95-B84F-4E2507942AE6}"/>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1" name="Group 10">
              <a:extLst>
                <a:ext uri="{FF2B5EF4-FFF2-40B4-BE49-F238E27FC236}">
                  <a16:creationId xmlns:a16="http://schemas.microsoft.com/office/drawing/2014/main" id="{484264FA-D424-36AD-C437-D8356E1935DD}"/>
                </a:ext>
              </a:extLst>
            </p:cNvPr>
            <p:cNvGrpSpPr/>
            <p:nvPr/>
          </p:nvGrpSpPr>
          <p:grpSpPr>
            <a:xfrm rot="20663724">
              <a:off x="819725" y="2114737"/>
              <a:ext cx="2318251" cy="1701938"/>
              <a:chOff x="-3210224" y="5270177"/>
              <a:chExt cx="620531" cy="455561"/>
            </a:xfrm>
          </p:grpSpPr>
          <p:sp>
            <p:nvSpPr>
              <p:cNvPr id="13" name="Freeform 12">
                <a:extLst>
                  <a:ext uri="{FF2B5EF4-FFF2-40B4-BE49-F238E27FC236}">
                    <a16:creationId xmlns:a16="http://schemas.microsoft.com/office/drawing/2014/main" id="{3B2C5817-B707-AF8E-F4E3-0CBCB60684FC}"/>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8C7DA31-E1FA-9315-CB08-36D67960EFB2}"/>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608997C-557E-93EB-ED5C-0979DF02DED6}"/>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5164711C-302D-D6AC-4C2D-E3A449226F5E}"/>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D532D6B-9C96-AA90-17B1-CDB7129AD1C4}"/>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7AADBAD9-BBC6-F838-2B69-A9936652896D}"/>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064117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68E3C-395A-8768-FBCB-EB29D6020D1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D09E57B-442B-54BF-83A8-D77301DFF3B9}"/>
              </a:ext>
            </a:extLst>
          </p:cNvPr>
          <p:cNvSpPr>
            <a:spLocks noGrp="1"/>
          </p:cNvSpPr>
          <p:nvPr>
            <p:ph type="body" sz="quarter" idx="16"/>
          </p:nvPr>
        </p:nvSpPr>
        <p:spPr>
          <a:prstGeom prst="rect">
            <a:avLst/>
          </a:prstGeom>
        </p:spPr>
        <p:txBody>
          <a:bodyPr/>
          <a:lstStyle/>
          <a:p>
            <a:r>
              <a:rPr lang="pl-PL" dirty="0" err="1"/>
              <a:t>What</a:t>
            </a:r>
            <a:r>
              <a:rPr lang="pl-PL" dirty="0"/>
              <a:t> </a:t>
            </a:r>
            <a:r>
              <a:rPr lang="pl-PL" dirty="0" err="1"/>
              <a:t>is</a:t>
            </a:r>
            <a:r>
              <a:rPr lang="pl-PL" dirty="0"/>
              <a:t> a </a:t>
            </a:r>
            <a:r>
              <a:rPr lang="en-US" dirty="0"/>
              <a:t>Resilience Strategy</a:t>
            </a:r>
          </a:p>
        </p:txBody>
      </p:sp>
      <p:sp>
        <p:nvSpPr>
          <p:cNvPr id="3" name="Text Placeholder 2">
            <a:extLst>
              <a:ext uri="{FF2B5EF4-FFF2-40B4-BE49-F238E27FC236}">
                <a16:creationId xmlns:a16="http://schemas.microsoft.com/office/drawing/2014/main" id="{34A06786-502B-0B9E-54C6-B64595410BD5}"/>
              </a:ext>
            </a:extLst>
          </p:cNvPr>
          <p:cNvSpPr>
            <a:spLocks noGrp="1"/>
          </p:cNvSpPr>
          <p:nvPr>
            <p:ph type="body" sz="quarter" idx="18"/>
          </p:nvPr>
        </p:nvSpPr>
        <p:spPr>
          <a:xfrm>
            <a:off x="4825907" y="826894"/>
            <a:ext cx="6341766" cy="5525780"/>
          </a:xfrm>
          <a:prstGeom prst="rect">
            <a:avLst/>
          </a:prstGeom>
        </p:spPr>
        <p:txBody>
          <a:bodyPr/>
          <a:lstStyle/>
          <a:p>
            <a:pPr marL="0" lvl="0" indent="0" eaLnBrk="0" fontAlgn="base" hangingPunct="0">
              <a:lnSpc>
                <a:spcPct val="100000"/>
              </a:lnSpc>
              <a:spcBef>
                <a:spcPct val="0"/>
              </a:spcBef>
              <a:spcAft>
                <a:spcPct val="0"/>
              </a:spcAft>
            </a:pPr>
            <a:r>
              <a:rPr lang="pl-PL" altLang="pl-PL" dirty="0" err="1"/>
              <a:t>Having</a:t>
            </a:r>
            <a:r>
              <a:rPr lang="pl-PL" altLang="pl-PL" dirty="0"/>
              <a:t> </a:t>
            </a:r>
            <a:r>
              <a:rPr lang="pl-PL" altLang="pl-PL" dirty="0" err="1"/>
              <a:t>Resilience</a:t>
            </a:r>
            <a:r>
              <a:rPr lang="pl-PL" altLang="pl-PL" dirty="0"/>
              <a:t> </a:t>
            </a:r>
            <a:r>
              <a:rPr lang="pl-PL" altLang="pl-PL" dirty="0" err="1"/>
              <a:t>Strategy</a:t>
            </a:r>
            <a:r>
              <a:rPr lang="pl-PL" altLang="pl-PL" dirty="0"/>
              <a:t> in place </a:t>
            </a:r>
            <a:r>
              <a:rPr lang="pl-PL" altLang="pl-PL" dirty="0" err="1"/>
              <a:t>might</a:t>
            </a:r>
            <a:r>
              <a:rPr lang="pl-PL" altLang="pl-PL" dirty="0"/>
              <a:t> </a:t>
            </a:r>
            <a:r>
              <a:rPr lang="pl-PL" altLang="pl-PL" dirty="0" err="1"/>
              <a:t>help</a:t>
            </a:r>
            <a:r>
              <a:rPr lang="pl-PL" altLang="pl-PL" dirty="0"/>
              <a:t> to </a:t>
            </a:r>
            <a:r>
              <a:rPr lang="pl-PL" altLang="pl-PL" dirty="0" err="1"/>
              <a:t>use</a:t>
            </a:r>
            <a:r>
              <a:rPr lang="pl-PL" altLang="pl-PL" dirty="0"/>
              <a:t> </a:t>
            </a:r>
            <a:r>
              <a:rPr lang="pl-PL" altLang="pl-PL" dirty="0" err="1"/>
              <a:t>risks</a:t>
            </a:r>
            <a:r>
              <a:rPr lang="pl-PL" altLang="pl-PL" dirty="0"/>
              <a:t> as </a:t>
            </a:r>
            <a:r>
              <a:rPr lang="pl-PL" altLang="pl-PL" dirty="0" err="1"/>
              <a:t>opportunities</a:t>
            </a:r>
            <a:r>
              <a:rPr lang="pl-PL" altLang="pl-PL" dirty="0"/>
              <a:t> and to </a:t>
            </a:r>
            <a:r>
              <a:rPr lang="pl-PL" altLang="pl-PL" dirty="0" err="1"/>
              <a:t>stimulate</a:t>
            </a:r>
            <a:r>
              <a:rPr lang="pl-PL" altLang="pl-PL" dirty="0"/>
              <a:t> the </a:t>
            </a:r>
            <a:r>
              <a:rPr lang="pl-PL" altLang="pl-PL" dirty="0" err="1"/>
              <a:t>organisation’s</a:t>
            </a:r>
            <a:r>
              <a:rPr lang="pl-PL" altLang="pl-PL" dirty="0"/>
              <a:t> </a:t>
            </a:r>
            <a:r>
              <a:rPr lang="pl-PL" altLang="pl-PL" dirty="0" err="1"/>
              <a:t>growth</a:t>
            </a:r>
            <a:r>
              <a:rPr lang="pl-PL" altLang="pl-PL" dirty="0"/>
              <a:t>.</a:t>
            </a:r>
          </a:p>
          <a:p>
            <a:pPr marL="0" lvl="0" indent="0" eaLnBrk="0" fontAlgn="base" hangingPunct="0">
              <a:lnSpc>
                <a:spcPct val="100000"/>
              </a:lnSpc>
              <a:spcBef>
                <a:spcPct val="0"/>
              </a:spcBef>
              <a:spcAft>
                <a:spcPct val="0"/>
              </a:spcAft>
            </a:pPr>
            <a:endParaRPr lang="pl-PL" altLang="pl-PL" dirty="0"/>
          </a:p>
          <a:p>
            <a:pPr marL="0" lvl="0" indent="0" eaLnBrk="0" fontAlgn="base" hangingPunct="0">
              <a:lnSpc>
                <a:spcPct val="100000"/>
              </a:lnSpc>
              <a:spcBef>
                <a:spcPct val="0"/>
              </a:spcBef>
              <a:spcAft>
                <a:spcPct val="0"/>
              </a:spcAft>
            </a:pPr>
            <a:r>
              <a:rPr lang="pl-PL" altLang="pl-PL" b="1" dirty="0" err="1"/>
              <a:t>Resilience</a:t>
            </a:r>
            <a:r>
              <a:rPr lang="pl-PL" altLang="pl-PL" b="1" dirty="0"/>
              <a:t> </a:t>
            </a:r>
            <a:r>
              <a:rPr lang="pl-PL" altLang="pl-PL" b="1" dirty="0" err="1"/>
              <a:t>Strategy</a:t>
            </a:r>
            <a:r>
              <a:rPr lang="pl-PL" altLang="pl-PL" b="1" dirty="0"/>
              <a:t>: </a:t>
            </a:r>
            <a:r>
              <a:rPr lang="pl-PL" altLang="pl-PL" dirty="0" err="1"/>
              <a:t>structured</a:t>
            </a:r>
            <a:r>
              <a:rPr lang="pl-PL" altLang="pl-PL" dirty="0"/>
              <a:t> </a:t>
            </a:r>
            <a:r>
              <a:rPr lang="pl-PL" altLang="pl-PL" dirty="0" err="1"/>
              <a:t>approach</a:t>
            </a:r>
            <a:r>
              <a:rPr lang="pl-PL" altLang="pl-PL" dirty="0"/>
              <a:t> to </a:t>
            </a:r>
            <a:r>
              <a:rPr lang="pl-PL" altLang="pl-PL" dirty="0" err="1"/>
              <a:t>prepare</a:t>
            </a:r>
            <a:r>
              <a:rPr lang="pl-PL" altLang="pl-PL" dirty="0"/>
              <a:t>, </a:t>
            </a:r>
            <a:r>
              <a:rPr lang="pl-PL" altLang="pl-PL" dirty="0" err="1"/>
              <a:t>respond</a:t>
            </a:r>
            <a:r>
              <a:rPr lang="pl-PL" altLang="pl-PL" dirty="0"/>
              <a:t>, </a:t>
            </a:r>
            <a:r>
              <a:rPr lang="pl-PL" altLang="pl-PL" dirty="0" err="1"/>
              <a:t>adapt</a:t>
            </a:r>
            <a:r>
              <a:rPr lang="pl-PL" altLang="pl-PL" dirty="0"/>
              <a:t>, and </a:t>
            </a:r>
            <a:r>
              <a:rPr lang="pl-PL" altLang="pl-PL" dirty="0" err="1"/>
              <a:t>grow</a:t>
            </a:r>
            <a:r>
              <a:rPr lang="pl-PL" altLang="pl-PL" dirty="0"/>
              <a:t> </a:t>
            </a:r>
            <a:r>
              <a:rPr lang="pl-PL" altLang="pl-PL" dirty="0" err="1"/>
              <a:t>during</a:t>
            </a:r>
            <a:r>
              <a:rPr lang="pl-PL" altLang="pl-PL" dirty="0"/>
              <a:t> </a:t>
            </a:r>
            <a:r>
              <a:rPr lang="pl-PL" altLang="pl-PL" dirty="0" err="1"/>
              <a:t>disruptions</a:t>
            </a:r>
            <a:r>
              <a:rPr lang="pl-PL" altLang="pl-PL" dirty="0"/>
              <a:t>.</a:t>
            </a:r>
          </a:p>
          <a:p>
            <a:pPr marL="0" lvl="0" indent="0" eaLnBrk="0" fontAlgn="base" hangingPunct="0">
              <a:lnSpc>
                <a:spcPct val="100000"/>
              </a:lnSpc>
              <a:spcBef>
                <a:spcPct val="0"/>
              </a:spcBef>
              <a:spcAft>
                <a:spcPct val="0"/>
              </a:spcAft>
            </a:pPr>
            <a:endParaRPr lang="pl-PL" altLang="pl-PL" dirty="0"/>
          </a:p>
          <a:p>
            <a:pPr marL="0" lvl="0" indent="0" eaLnBrk="0" fontAlgn="base" hangingPunct="0">
              <a:lnSpc>
                <a:spcPct val="100000"/>
              </a:lnSpc>
              <a:spcBef>
                <a:spcPct val="0"/>
              </a:spcBef>
              <a:spcAft>
                <a:spcPct val="0"/>
              </a:spcAft>
            </a:pPr>
            <a:r>
              <a:rPr lang="pl-PL" altLang="pl-PL" dirty="0" err="1"/>
              <a:t>Elements</a:t>
            </a:r>
            <a:r>
              <a:rPr lang="pl-PL" altLang="pl-PL" dirty="0"/>
              <a:t> of </a:t>
            </a:r>
            <a:r>
              <a:rPr lang="pl-PL" altLang="pl-PL" dirty="0" err="1"/>
              <a:t>Resilience</a:t>
            </a:r>
            <a:r>
              <a:rPr lang="pl-PL" altLang="pl-PL" dirty="0"/>
              <a:t> </a:t>
            </a:r>
            <a:r>
              <a:rPr lang="pl-PL" altLang="pl-PL" dirty="0" err="1"/>
              <a:t>Strategy</a:t>
            </a:r>
            <a:endParaRPr lang="pl-PL" altLang="pl-PL" dirty="0"/>
          </a:p>
          <a:p>
            <a:pPr marL="342900" lvl="0" indent="-342900" eaLnBrk="0" fontAlgn="base" hangingPunct="0">
              <a:lnSpc>
                <a:spcPct val="100000"/>
              </a:lnSpc>
              <a:spcBef>
                <a:spcPct val="0"/>
              </a:spcBef>
              <a:spcAft>
                <a:spcPct val="0"/>
              </a:spcAft>
              <a:buFont typeface="Arial" panose="020B0604020202020204" pitchFamily="34" charset="0"/>
              <a:buChar char="•"/>
            </a:pPr>
            <a:r>
              <a:rPr lang="pl-PL" altLang="pl-PL" dirty="0" err="1"/>
              <a:t>Risk</a:t>
            </a:r>
            <a:r>
              <a:rPr lang="pl-PL" altLang="pl-PL" dirty="0"/>
              <a:t> </a:t>
            </a:r>
            <a:r>
              <a:rPr lang="pl-PL" altLang="pl-PL" dirty="0" err="1"/>
              <a:t>assessment</a:t>
            </a:r>
            <a:r>
              <a:rPr lang="pl-PL" altLang="pl-PL" dirty="0"/>
              <a:t> (</a:t>
            </a:r>
            <a:r>
              <a:rPr lang="pl-PL" altLang="pl-PL" dirty="0" err="1"/>
              <a:t>probability</a:t>
            </a:r>
            <a:r>
              <a:rPr lang="pl-PL" altLang="pl-PL" dirty="0"/>
              <a:t> × </a:t>
            </a:r>
            <a:r>
              <a:rPr lang="pl-PL" altLang="pl-PL" dirty="0" err="1"/>
              <a:t>impact</a:t>
            </a:r>
            <a:r>
              <a:rPr lang="pl-PL" altLang="pl-PL" dirty="0"/>
              <a:t>).</a:t>
            </a:r>
          </a:p>
          <a:p>
            <a:pPr marL="342900" lvl="0" indent="-342900" eaLnBrk="0" fontAlgn="base" hangingPunct="0">
              <a:lnSpc>
                <a:spcPct val="100000"/>
              </a:lnSpc>
              <a:spcBef>
                <a:spcPct val="0"/>
              </a:spcBef>
              <a:spcAft>
                <a:spcPct val="0"/>
              </a:spcAft>
              <a:buFont typeface="Arial" panose="020B0604020202020204" pitchFamily="34" charset="0"/>
              <a:buChar char="•"/>
            </a:pPr>
            <a:r>
              <a:rPr lang="pl-PL" altLang="pl-PL" dirty="0" err="1"/>
              <a:t>Risk</a:t>
            </a:r>
            <a:r>
              <a:rPr lang="pl-PL" altLang="pl-PL" dirty="0"/>
              <a:t> </a:t>
            </a:r>
            <a:r>
              <a:rPr lang="pl-PL" altLang="pl-PL" dirty="0" err="1"/>
              <a:t>mitigation</a:t>
            </a:r>
            <a:r>
              <a:rPr lang="pl-PL" altLang="pl-PL" dirty="0"/>
              <a:t> </a:t>
            </a:r>
            <a:r>
              <a:rPr lang="pl-PL" altLang="pl-PL" dirty="0" err="1"/>
              <a:t>strategies</a:t>
            </a:r>
            <a:endParaRPr lang="pl-PL" altLang="pl-PL" dirty="0"/>
          </a:p>
          <a:p>
            <a:pPr marL="342900" lvl="0" indent="-342900" eaLnBrk="0" fontAlgn="base" hangingPunct="0">
              <a:lnSpc>
                <a:spcPct val="100000"/>
              </a:lnSpc>
              <a:spcBef>
                <a:spcPct val="0"/>
              </a:spcBef>
              <a:spcAft>
                <a:spcPct val="0"/>
              </a:spcAft>
              <a:buFont typeface="Arial" panose="020B0604020202020204" pitchFamily="34" charset="0"/>
              <a:buChar char="•"/>
            </a:pPr>
            <a:r>
              <a:rPr lang="pl-PL" altLang="pl-PL" dirty="0" err="1">
                <a:solidFill>
                  <a:srgbClr val="F58220"/>
                </a:solidFill>
              </a:rPr>
              <a:t>Risk-based</a:t>
            </a:r>
            <a:r>
              <a:rPr lang="pl-PL" altLang="pl-PL" dirty="0">
                <a:solidFill>
                  <a:srgbClr val="F58220"/>
                </a:solidFill>
              </a:rPr>
              <a:t> </a:t>
            </a:r>
            <a:r>
              <a:rPr lang="pl-PL" altLang="pl-PL" dirty="0" err="1">
                <a:solidFill>
                  <a:srgbClr val="F58220"/>
                </a:solidFill>
              </a:rPr>
              <a:t>growth</a:t>
            </a:r>
            <a:r>
              <a:rPr lang="pl-PL" altLang="pl-PL" dirty="0">
                <a:solidFill>
                  <a:srgbClr val="F58220"/>
                </a:solidFill>
              </a:rPr>
              <a:t> </a:t>
            </a:r>
            <a:r>
              <a:rPr lang="pl-PL" altLang="pl-PL" dirty="0" err="1">
                <a:solidFill>
                  <a:srgbClr val="F58220"/>
                </a:solidFill>
              </a:rPr>
              <a:t>opportunities</a:t>
            </a:r>
            <a:r>
              <a:rPr lang="pl-PL" altLang="pl-PL" dirty="0">
                <a:solidFill>
                  <a:srgbClr val="F58220"/>
                </a:solidFill>
              </a:rPr>
              <a:t> </a:t>
            </a:r>
          </a:p>
          <a:p>
            <a:pPr marL="342900" lvl="0" indent="-342900" eaLnBrk="0" fontAlgn="base" hangingPunct="0">
              <a:lnSpc>
                <a:spcPct val="100000"/>
              </a:lnSpc>
              <a:spcBef>
                <a:spcPct val="0"/>
              </a:spcBef>
              <a:spcAft>
                <a:spcPct val="0"/>
              </a:spcAft>
              <a:buFont typeface="Arial" panose="020B0604020202020204" pitchFamily="34" charset="0"/>
              <a:buChar char="•"/>
            </a:pPr>
            <a:r>
              <a:rPr lang="pl-PL" altLang="pl-PL" dirty="0" err="1">
                <a:solidFill>
                  <a:srgbClr val="F58220"/>
                </a:solidFill>
              </a:rPr>
              <a:t>Resources</a:t>
            </a:r>
            <a:r>
              <a:rPr lang="pl-PL" altLang="pl-PL" dirty="0">
                <a:solidFill>
                  <a:srgbClr val="F58220"/>
                </a:solidFill>
              </a:rPr>
              <a:t> and </a:t>
            </a:r>
            <a:r>
              <a:rPr lang="pl-PL" altLang="pl-PL" dirty="0" err="1">
                <a:solidFill>
                  <a:srgbClr val="F58220"/>
                </a:solidFill>
              </a:rPr>
              <a:t>strategies</a:t>
            </a:r>
            <a:r>
              <a:rPr lang="pl-PL" altLang="pl-PL" dirty="0">
                <a:solidFill>
                  <a:srgbClr val="F58220"/>
                </a:solidFill>
              </a:rPr>
              <a:t> to </a:t>
            </a:r>
            <a:r>
              <a:rPr lang="pl-PL" altLang="pl-PL" dirty="0" err="1">
                <a:solidFill>
                  <a:srgbClr val="F58220"/>
                </a:solidFill>
              </a:rPr>
              <a:t>act</a:t>
            </a:r>
            <a:r>
              <a:rPr lang="pl-PL" altLang="pl-PL" dirty="0">
                <a:solidFill>
                  <a:srgbClr val="F58220"/>
                </a:solidFill>
              </a:rPr>
              <a:t> on </a:t>
            </a:r>
            <a:r>
              <a:rPr lang="pl-PL" altLang="pl-PL" dirty="0" err="1">
                <a:solidFill>
                  <a:srgbClr val="F58220"/>
                </a:solidFill>
              </a:rPr>
              <a:t>opportunities</a:t>
            </a:r>
            <a:endParaRPr lang="pl-PL" altLang="pl-PL" dirty="0">
              <a:solidFill>
                <a:srgbClr val="F58220"/>
              </a:solidFill>
            </a:endParaRPr>
          </a:p>
          <a:p>
            <a:pPr marL="342900" lvl="0" indent="-342900" eaLnBrk="0" fontAlgn="base" hangingPunct="0">
              <a:lnSpc>
                <a:spcPct val="100000"/>
              </a:lnSpc>
              <a:spcBef>
                <a:spcPct val="0"/>
              </a:spcBef>
              <a:spcAft>
                <a:spcPct val="0"/>
              </a:spcAft>
              <a:buFont typeface="Arial" panose="020B0604020202020204" pitchFamily="34" charset="0"/>
              <a:buChar char="•"/>
            </a:pPr>
            <a:r>
              <a:rPr lang="pl-PL" altLang="pl-PL" i="1" dirty="0">
                <a:solidFill>
                  <a:srgbClr val="F58220"/>
                </a:solidFill>
              </a:rPr>
              <a:t>Digital </a:t>
            </a:r>
            <a:r>
              <a:rPr lang="pl-PL" altLang="pl-PL" i="1" dirty="0" err="1">
                <a:solidFill>
                  <a:srgbClr val="F58220"/>
                </a:solidFill>
              </a:rPr>
              <a:t>technology</a:t>
            </a:r>
            <a:r>
              <a:rPr lang="pl-PL" altLang="pl-PL" i="1" dirty="0">
                <a:solidFill>
                  <a:srgbClr val="F58220"/>
                </a:solidFill>
              </a:rPr>
              <a:t> </a:t>
            </a:r>
            <a:r>
              <a:rPr lang="pl-PL" altLang="pl-PL" i="1" dirty="0" err="1">
                <a:solidFill>
                  <a:srgbClr val="F58220"/>
                </a:solidFill>
              </a:rPr>
              <a:t>enabling</a:t>
            </a:r>
            <a:r>
              <a:rPr lang="pl-PL" altLang="pl-PL" i="1" dirty="0">
                <a:solidFill>
                  <a:srgbClr val="F58220"/>
                </a:solidFill>
              </a:rPr>
              <a:t> </a:t>
            </a:r>
            <a:r>
              <a:rPr lang="pl-PL" altLang="pl-PL" i="1" dirty="0" err="1">
                <a:solidFill>
                  <a:srgbClr val="F58220"/>
                </a:solidFill>
              </a:rPr>
              <a:t>resilience</a:t>
            </a:r>
            <a:endParaRPr lang="pl-PL" altLang="pl-PL" i="1" dirty="0">
              <a:solidFill>
                <a:srgbClr val="F58220"/>
              </a:solidFill>
            </a:endParaRPr>
          </a:p>
          <a:p>
            <a:pPr marL="0" lvl="0" indent="0" eaLnBrk="0" fontAlgn="base" hangingPunct="0">
              <a:lnSpc>
                <a:spcPct val="100000"/>
              </a:lnSpc>
              <a:spcBef>
                <a:spcPct val="0"/>
              </a:spcBef>
              <a:spcAft>
                <a:spcPct val="0"/>
              </a:spcAft>
            </a:pPr>
            <a:endParaRPr lang="pl-PL" altLang="pl-PL" dirty="0"/>
          </a:p>
          <a:p>
            <a:pPr marL="0" lvl="0" indent="0" eaLnBrk="0" fontAlgn="base" hangingPunct="0">
              <a:lnSpc>
                <a:spcPct val="100000"/>
              </a:lnSpc>
              <a:spcBef>
                <a:spcPct val="0"/>
              </a:spcBef>
              <a:spcAft>
                <a:spcPct val="0"/>
              </a:spcAft>
            </a:pPr>
            <a:endParaRPr lang="pl-PL" altLang="pl-PL" sz="2200" dirty="0"/>
          </a:p>
          <a:p>
            <a:pPr marL="0" lvl="0" indent="0" eaLnBrk="0" fontAlgn="base" hangingPunct="0">
              <a:lnSpc>
                <a:spcPct val="100000"/>
              </a:lnSpc>
              <a:spcBef>
                <a:spcPct val="0"/>
              </a:spcBef>
              <a:spcAft>
                <a:spcPct val="0"/>
              </a:spcAft>
            </a:pPr>
            <a:endParaRPr lang="pl-PL" altLang="pl-PL" sz="2200" i="1" dirty="0"/>
          </a:p>
        </p:txBody>
      </p:sp>
      <p:grpSp>
        <p:nvGrpSpPr>
          <p:cNvPr id="5" name="Group 4">
            <a:extLst>
              <a:ext uri="{FF2B5EF4-FFF2-40B4-BE49-F238E27FC236}">
                <a16:creationId xmlns:a16="http://schemas.microsoft.com/office/drawing/2014/main" id="{51B68742-C48B-FCE8-BDEA-0D793EAF952C}"/>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5C8FB9BD-75FA-EAFA-D881-BF34625EA6D9}"/>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68EE613-CCED-FE30-BDAB-BDD09B13810B}"/>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8914C0E5-2E06-9A1F-BB6A-87EDA92E1167}"/>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6297D65-C52C-D5B2-6EF5-5F4546906A23}"/>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604830DE-9000-58C4-A59F-F3E3D90437CC}"/>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4777F1F-82D1-EBDE-A54B-30EFBE2C003D}"/>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40908214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547B4-B569-348F-C49A-D6598B62651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8DD57011-45F4-F817-E489-6C903B872A75}"/>
              </a:ext>
            </a:extLst>
          </p:cNvPr>
          <p:cNvSpPr>
            <a:spLocks noGrp="1"/>
          </p:cNvSpPr>
          <p:nvPr>
            <p:ph type="body" sz="quarter" idx="16"/>
          </p:nvPr>
        </p:nvSpPr>
        <p:spPr>
          <a:prstGeom prst="rect">
            <a:avLst/>
          </a:prstGeom>
        </p:spPr>
        <p:txBody>
          <a:bodyPr/>
          <a:lstStyle/>
          <a:p>
            <a:r>
              <a:rPr lang="en-US" dirty="0"/>
              <a:t>Step 3: Risk-Based Growth Opportunities</a:t>
            </a:r>
          </a:p>
        </p:txBody>
      </p:sp>
      <p:sp>
        <p:nvSpPr>
          <p:cNvPr id="3" name="Text Placeholder 2">
            <a:extLst>
              <a:ext uri="{FF2B5EF4-FFF2-40B4-BE49-F238E27FC236}">
                <a16:creationId xmlns:a16="http://schemas.microsoft.com/office/drawing/2014/main" id="{8DB62C5E-078E-8F61-21E3-7E0B44A222ED}"/>
              </a:ext>
            </a:extLst>
          </p:cNvPr>
          <p:cNvSpPr>
            <a:spLocks noGrp="1"/>
          </p:cNvSpPr>
          <p:nvPr>
            <p:ph type="body" sz="quarter" idx="18"/>
          </p:nvPr>
        </p:nvSpPr>
        <p:spPr>
          <a:xfrm>
            <a:off x="4825907" y="826894"/>
            <a:ext cx="6341766" cy="5470875"/>
          </a:xfrm>
          <a:prstGeom prst="rect">
            <a:avLst/>
          </a:prstGeom>
        </p:spPr>
        <p:txBody>
          <a:bodyPr/>
          <a:lstStyle/>
          <a:p>
            <a:pPr marL="0" indent="0"/>
            <a:r>
              <a:rPr lang="en-US" sz="2200" dirty="0"/>
              <a:t>Not all risks are negative – some create </a:t>
            </a:r>
            <a:r>
              <a:rPr lang="en-US" sz="2200" b="1" dirty="0"/>
              <a:t>opportunities</a:t>
            </a:r>
            <a:r>
              <a:rPr lang="en-US" sz="2200" dirty="0"/>
              <a:t>.</a:t>
            </a:r>
          </a:p>
          <a:p>
            <a:pPr marL="0" indent="0"/>
            <a:endParaRPr lang="pl-PL" sz="2200" dirty="0"/>
          </a:p>
          <a:p>
            <a:pPr marL="0" indent="0"/>
            <a:r>
              <a:rPr lang="en-US" sz="2200" dirty="0"/>
              <a:t>High-likelihood risks often signal </a:t>
            </a:r>
            <a:r>
              <a:rPr lang="en-US" sz="2200" b="1" dirty="0"/>
              <a:t>shifting markets</a:t>
            </a:r>
            <a:r>
              <a:rPr lang="en-US" sz="2200" dirty="0"/>
              <a:t>.</a:t>
            </a:r>
          </a:p>
          <a:p>
            <a:pPr marL="0" indent="0"/>
            <a:endParaRPr lang="pl-PL" sz="2200" dirty="0"/>
          </a:p>
          <a:p>
            <a:pPr marL="0" indent="0"/>
            <a:r>
              <a:rPr lang="en-US" sz="2200" dirty="0"/>
              <a:t>Opportunities can include:</a:t>
            </a:r>
          </a:p>
          <a:p>
            <a:pPr marL="342900" lvl="1" indent="-342900">
              <a:buFont typeface="Arial" panose="020B0604020202020204" pitchFamily="34" charset="0"/>
              <a:buChar char="•"/>
            </a:pPr>
            <a:r>
              <a:rPr lang="en-US" sz="2200" spc="0" dirty="0">
                <a:solidFill>
                  <a:srgbClr val="0D1C48"/>
                </a:solidFill>
                <a:latin typeface="+mn-lt"/>
              </a:rPr>
              <a:t>Developing new products.</a:t>
            </a:r>
          </a:p>
          <a:p>
            <a:pPr marL="342900" lvl="1" indent="-342900">
              <a:buFont typeface="Arial" panose="020B0604020202020204" pitchFamily="34" charset="0"/>
              <a:buChar char="•"/>
            </a:pPr>
            <a:r>
              <a:rPr lang="en-US" sz="2200" spc="0" dirty="0">
                <a:solidFill>
                  <a:srgbClr val="0D1C48"/>
                </a:solidFill>
                <a:latin typeface="+mn-lt"/>
              </a:rPr>
              <a:t>Entering new channels</a:t>
            </a:r>
            <a:r>
              <a:rPr lang="pl-PL" sz="2200" spc="0" dirty="0">
                <a:solidFill>
                  <a:srgbClr val="0D1C48"/>
                </a:solidFill>
                <a:latin typeface="+mn-lt"/>
              </a:rPr>
              <a:t>, </a:t>
            </a:r>
            <a:r>
              <a:rPr lang="pl-PL" sz="2200" spc="0" dirty="0" err="1">
                <a:solidFill>
                  <a:srgbClr val="0D1C48"/>
                </a:solidFill>
                <a:latin typeface="+mn-lt"/>
              </a:rPr>
              <a:t>markets</a:t>
            </a:r>
            <a:r>
              <a:rPr lang="en-US" sz="2200" spc="0" dirty="0">
                <a:solidFill>
                  <a:srgbClr val="0D1C48"/>
                </a:solidFill>
                <a:latin typeface="+mn-lt"/>
              </a:rPr>
              <a:t> (e-commerce, local sourcing).</a:t>
            </a:r>
          </a:p>
          <a:p>
            <a:pPr marL="342900" lvl="1" indent="-342900">
              <a:buFont typeface="Arial" panose="020B0604020202020204" pitchFamily="34" charset="0"/>
              <a:buChar char="•"/>
            </a:pPr>
            <a:r>
              <a:rPr lang="en-US" sz="2200" spc="0" dirty="0">
                <a:solidFill>
                  <a:srgbClr val="0D1C48"/>
                </a:solidFill>
                <a:latin typeface="+mn-lt"/>
              </a:rPr>
              <a:t>Building customer trust with transparency </a:t>
            </a:r>
            <a:r>
              <a:rPr lang="en-US" sz="2200" dirty="0"/>
              <a:t>sustainability.</a:t>
            </a:r>
          </a:p>
          <a:p>
            <a:pPr marL="0" indent="0"/>
            <a:r>
              <a:rPr lang="en-US" sz="2200" b="1" dirty="0"/>
              <a:t>Food sector example:</a:t>
            </a:r>
            <a:endParaRPr lang="en-US" sz="2200" dirty="0"/>
          </a:p>
          <a:p>
            <a:pPr marL="0" indent="0"/>
            <a:r>
              <a:rPr lang="en-US" sz="2200" i="1" dirty="0"/>
              <a:t>Beyond Meat</a:t>
            </a:r>
            <a:r>
              <a:rPr lang="en-US" sz="2200" dirty="0"/>
              <a:t> used declining trust in red meat (risk) as an opportunity to grow the plant-based protein market.</a:t>
            </a:r>
          </a:p>
          <a:p>
            <a:pPr marL="0" indent="0"/>
            <a:r>
              <a:rPr lang="en-US" sz="2200" i="1" dirty="0"/>
              <a:t>Nestlé</a:t>
            </a:r>
            <a:r>
              <a:rPr lang="en-US" sz="2200" dirty="0"/>
              <a:t> turned sustainability risks into new product lines (certified sustainable coffee and cocoa).</a:t>
            </a:r>
          </a:p>
          <a:p>
            <a:endParaRPr lang="en-US" sz="2200" dirty="0"/>
          </a:p>
          <a:p>
            <a:pPr marL="0" lvl="0" indent="0" eaLnBrk="0" fontAlgn="base" hangingPunct="0">
              <a:lnSpc>
                <a:spcPct val="100000"/>
              </a:lnSpc>
              <a:spcBef>
                <a:spcPct val="0"/>
              </a:spcBef>
              <a:spcAft>
                <a:spcPct val="0"/>
              </a:spcAft>
            </a:pPr>
            <a:endParaRPr lang="pl-PL" altLang="pl-PL" i="1" dirty="0"/>
          </a:p>
        </p:txBody>
      </p:sp>
      <p:grpSp>
        <p:nvGrpSpPr>
          <p:cNvPr id="5" name="Group 4">
            <a:extLst>
              <a:ext uri="{FF2B5EF4-FFF2-40B4-BE49-F238E27FC236}">
                <a16:creationId xmlns:a16="http://schemas.microsoft.com/office/drawing/2014/main" id="{290D5A32-815E-16E4-23E4-D99424979F6F}"/>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19C325EE-8AB6-0B5F-98E1-2E98DD33A586}"/>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C6D5DAE2-84C0-40E7-2F43-FFDCB21C86B9}"/>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A98EA63-B9B5-A20E-F221-81FE94CD9A45}"/>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0CA7465B-BFE1-BAE0-EE90-C56C3FBB8A54}"/>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1BFB554-BDB8-26F3-C2DC-F1DCBBBF86C7}"/>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1878CDD-5E3C-DCBC-5450-6C145CE2CA94}"/>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297947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ACD23-A239-DA61-6A74-9162FFDA36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302C376-E241-D5E7-A003-C3FC3DD9E3BA}"/>
              </a:ext>
            </a:extLst>
          </p:cNvPr>
          <p:cNvSpPr>
            <a:spLocks noGrp="1"/>
          </p:cNvSpPr>
          <p:nvPr>
            <p:ph type="body" sz="quarter" idx="16"/>
          </p:nvPr>
        </p:nvSpPr>
        <p:spPr>
          <a:prstGeom prst="rect">
            <a:avLst/>
          </a:prstGeom>
        </p:spPr>
        <p:txBody>
          <a:bodyPr/>
          <a:lstStyle/>
          <a:p>
            <a:r>
              <a:rPr lang="en-US" dirty="0"/>
              <a:t>Step 4: Resources &amp; Strategies to Act on Opportunities</a:t>
            </a:r>
          </a:p>
        </p:txBody>
      </p:sp>
      <p:sp>
        <p:nvSpPr>
          <p:cNvPr id="3" name="Text Placeholder 2">
            <a:extLst>
              <a:ext uri="{FF2B5EF4-FFF2-40B4-BE49-F238E27FC236}">
                <a16:creationId xmlns:a16="http://schemas.microsoft.com/office/drawing/2014/main" id="{EC0E9B81-6955-4FD2-F477-F13B5CDE9C10}"/>
              </a:ext>
            </a:extLst>
          </p:cNvPr>
          <p:cNvSpPr>
            <a:spLocks noGrp="1"/>
          </p:cNvSpPr>
          <p:nvPr>
            <p:ph type="body" sz="quarter" idx="18"/>
          </p:nvPr>
        </p:nvSpPr>
        <p:spPr>
          <a:xfrm>
            <a:off x="4825907" y="826894"/>
            <a:ext cx="6341766" cy="5711427"/>
          </a:xfrm>
          <a:prstGeom prst="rect">
            <a:avLst/>
          </a:prstGeom>
        </p:spPr>
        <p:txBody>
          <a:bodyPr/>
          <a:lstStyle/>
          <a:p>
            <a:r>
              <a:rPr lang="pl-PL" sz="2200" b="1" dirty="0" err="1"/>
              <a:t>Any</a:t>
            </a:r>
            <a:r>
              <a:rPr lang="pl-PL" sz="2200" b="1" dirty="0"/>
              <a:t> </a:t>
            </a:r>
            <a:r>
              <a:rPr lang="pl-PL" sz="2200" b="1" dirty="0" err="1"/>
              <a:t>action</a:t>
            </a:r>
            <a:r>
              <a:rPr lang="pl-PL" sz="2200" b="1" dirty="0"/>
              <a:t> </a:t>
            </a:r>
            <a:r>
              <a:rPr lang="pl-PL" sz="2200" b="1" dirty="0" err="1"/>
              <a:t>needs</a:t>
            </a:r>
            <a:r>
              <a:rPr lang="pl-PL" sz="2200" b="1" dirty="0"/>
              <a:t> </a:t>
            </a:r>
            <a:r>
              <a:rPr lang="pl-PL" sz="2200" b="1" dirty="0" err="1"/>
              <a:t>resources</a:t>
            </a:r>
            <a:r>
              <a:rPr lang="pl-PL" sz="2200" b="1" dirty="0"/>
              <a:t>!</a:t>
            </a:r>
            <a:endParaRPr lang="en-US" sz="2200" dirty="0"/>
          </a:p>
          <a:p>
            <a:endParaRPr lang="pl-PL" sz="2200" dirty="0"/>
          </a:p>
          <a:p>
            <a:pPr marL="0" indent="0"/>
            <a:r>
              <a:rPr lang="en-US" sz="2200" dirty="0"/>
              <a:t>Resources required:</a:t>
            </a:r>
          </a:p>
          <a:p>
            <a:pPr marL="342900" lvl="1" indent="-342900">
              <a:buFont typeface="Arial" panose="020B0604020202020204" pitchFamily="34" charset="0"/>
              <a:buChar char="•"/>
            </a:pPr>
            <a:r>
              <a:rPr lang="en-US" sz="2200" spc="0" dirty="0">
                <a:solidFill>
                  <a:srgbClr val="0D1C48"/>
                </a:solidFill>
                <a:latin typeface="+mn-lt"/>
              </a:rPr>
              <a:t>Financial: investments, insurance.</a:t>
            </a:r>
          </a:p>
          <a:p>
            <a:pPr marL="342900" lvl="1" indent="-342900">
              <a:buFont typeface="Arial" panose="020B0604020202020204" pitchFamily="34" charset="0"/>
              <a:buChar char="•"/>
            </a:pPr>
            <a:r>
              <a:rPr lang="en-US" sz="2200" spc="0" dirty="0">
                <a:solidFill>
                  <a:srgbClr val="0D1C48"/>
                </a:solidFill>
                <a:latin typeface="+mn-lt"/>
              </a:rPr>
              <a:t>Human: skilled teams, training.</a:t>
            </a:r>
          </a:p>
          <a:p>
            <a:pPr marL="342900" lvl="1" indent="-342900">
              <a:buFont typeface="Arial" panose="020B0604020202020204" pitchFamily="34" charset="0"/>
              <a:buChar char="•"/>
            </a:pPr>
            <a:r>
              <a:rPr lang="en-US" sz="2200" spc="0" dirty="0">
                <a:solidFill>
                  <a:srgbClr val="0D1C48"/>
                </a:solidFill>
                <a:latin typeface="+mn-lt"/>
              </a:rPr>
              <a:t>Technological: digital tools, data systems.</a:t>
            </a:r>
          </a:p>
          <a:p>
            <a:pPr marL="342900" lvl="1" indent="-342900">
              <a:buFont typeface="Arial" panose="020B0604020202020204" pitchFamily="34" charset="0"/>
              <a:buChar char="•"/>
            </a:pPr>
            <a:r>
              <a:rPr lang="en-US" sz="2200" spc="0" dirty="0">
                <a:solidFill>
                  <a:srgbClr val="0D1C48"/>
                </a:solidFill>
                <a:latin typeface="+mn-lt"/>
              </a:rPr>
              <a:t>Partnerships: suppliers, local communities, governments.</a:t>
            </a:r>
          </a:p>
          <a:p>
            <a:pPr marL="342900" indent="-342900">
              <a:buFont typeface="Arial" panose="020B0604020202020204" pitchFamily="34" charset="0"/>
              <a:buChar char="•"/>
            </a:pPr>
            <a:r>
              <a:rPr lang="en-US" sz="2200" dirty="0"/>
              <a:t>Strategies: phased investments, pilot projects, strategic alliances.</a:t>
            </a:r>
          </a:p>
          <a:p>
            <a:pPr marL="0" indent="0"/>
            <a:endParaRPr lang="pl-PL" sz="2200" b="1" dirty="0"/>
          </a:p>
          <a:p>
            <a:pPr marL="0" indent="0"/>
            <a:r>
              <a:rPr lang="en-US" sz="2200" b="1" dirty="0"/>
              <a:t>Food sector example:</a:t>
            </a:r>
            <a:endParaRPr lang="en-US" sz="2200" dirty="0"/>
          </a:p>
          <a:p>
            <a:pPr marL="0" indent="0"/>
            <a:r>
              <a:rPr lang="en-US" sz="2000" i="1" dirty="0"/>
              <a:t>Danone</a:t>
            </a:r>
            <a:r>
              <a:rPr lang="en-US" sz="2000" dirty="0"/>
              <a:t> </a:t>
            </a:r>
            <a:r>
              <a:rPr lang="en-US" sz="2000" dirty="0" err="1"/>
              <a:t>mobilised</a:t>
            </a:r>
            <a:r>
              <a:rPr lang="en-US" sz="2000" dirty="0"/>
              <a:t> resources to expand e-commerce:</a:t>
            </a:r>
          </a:p>
          <a:p>
            <a:pPr marL="0" lvl="1" indent="0"/>
            <a:r>
              <a:rPr lang="en-US" spc="0" dirty="0">
                <a:solidFill>
                  <a:srgbClr val="0D1C48"/>
                </a:solidFill>
                <a:latin typeface="+mn-lt"/>
              </a:rPr>
              <a:t>Financial: redirected budget from traditional marketing to online.</a:t>
            </a:r>
          </a:p>
          <a:p>
            <a:pPr marL="0" lvl="1" indent="0"/>
            <a:r>
              <a:rPr lang="en-US" spc="0" dirty="0">
                <a:solidFill>
                  <a:srgbClr val="0D1C48"/>
                </a:solidFill>
                <a:latin typeface="+mn-lt"/>
              </a:rPr>
              <a:t>Human: trained sales teams in digital channels.</a:t>
            </a:r>
          </a:p>
          <a:p>
            <a:pPr marL="0" lvl="1" indent="0"/>
            <a:r>
              <a:rPr lang="en-US" spc="0" dirty="0">
                <a:solidFill>
                  <a:srgbClr val="0D1C48"/>
                </a:solidFill>
                <a:latin typeface="+mn-lt"/>
              </a:rPr>
              <a:t>Partnerships: worked with food delivery platforms.</a:t>
            </a:r>
          </a:p>
          <a:p>
            <a:pPr marL="0" indent="0"/>
            <a:endParaRPr lang="en-US" sz="2000" dirty="0"/>
          </a:p>
          <a:p>
            <a:pPr marL="0" lvl="0" indent="0" eaLnBrk="0" fontAlgn="base" hangingPunct="0">
              <a:lnSpc>
                <a:spcPct val="100000"/>
              </a:lnSpc>
              <a:spcBef>
                <a:spcPct val="0"/>
              </a:spcBef>
              <a:spcAft>
                <a:spcPct val="0"/>
              </a:spcAft>
            </a:pPr>
            <a:endParaRPr lang="pl-PL" altLang="pl-PL" i="1" dirty="0"/>
          </a:p>
        </p:txBody>
      </p:sp>
      <p:grpSp>
        <p:nvGrpSpPr>
          <p:cNvPr id="5" name="Group 4">
            <a:extLst>
              <a:ext uri="{FF2B5EF4-FFF2-40B4-BE49-F238E27FC236}">
                <a16:creationId xmlns:a16="http://schemas.microsoft.com/office/drawing/2014/main" id="{222E640B-94E5-623E-9453-BB5EB4039798}"/>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49D3B1ED-5C71-2B57-4155-A29FF5503E56}"/>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7F8383D5-5816-1139-3635-EA0288629D96}"/>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6E458BE-6B51-8983-341E-6570309F7AB8}"/>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D56364E-F342-1818-6E93-4F5B2A9B918F}"/>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0F6B86B-5CE4-9798-DE27-4E1EF617C23F}"/>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E84B1B4-AEB6-89D9-48E7-46513DFD9B0D}"/>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19551935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C2BC5-38AD-C3F3-8E90-C474DF722674}"/>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53C8D48-E294-9FC9-F31E-0829C0CA2D74}"/>
              </a:ext>
            </a:extLst>
          </p:cNvPr>
          <p:cNvSpPr>
            <a:spLocks noGrp="1"/>
          </p:cNvSpPr>
          <p:nvPr>
            <p:ph type="body" sz="quarter" idx="16"/>
          </p:nvPr>
        </p:nvSpPr>
        <p:spPr>
          <a:prstGeom prst="rect">
            <a:avLst/>
          </a:prstGeom>
        </p:spPr>
        <p:txBody>
          <a:bodyPr/>
          <a:lstStyle/>
          <a:p>
            <a:r>
              <a:rPr lang="en-US" dirty="0"/>
              <a:t>Step 5: Digital Technology Enabling Resilience</a:t>
            </a:r>
          </a:p>
        </p:txBody>
      </p:sp>
      <p:sp>
        <p:nvSpPr>
          <p:cNvPr id="3" name="Text Placeholder 2">
            <a:extLst>
              <a:ext uri="{FF2B5EF4-FFF2-40B4-BE49-F238E27FC236}">
                <a16:creationId xmlns:a16="http://schemas.microsoft.com/office/drawing/2014/main" id="{8B2C2254-1EE8-735D-2FF9-4D800963E12E}"/>
              </a:ext>
            </a:extLst>
          </p:cNvPr>
          <p:cNvSpPr>
            <a:spLocks noGrp="1"/>
          </p:cNvSpPr>
          <p:nvPr>
            <p:ph type="body" sz="quarter" idx="18"/>
          </p:nvPr>
        </p:nvSpPr>
        <p:spPr>
          <a:prstGeom prst="rect">
            <a:avLst/>
          </a:prstGeom>
        </p:spPr>
        <p:txBody>
          <a:bodyPr/>
          <a:lstStyle/>
          <a:p>
            <a:pPr marL="0" indent="0"/>
            <a:r>
              <a:rPr lang="pl-PL" dirty="0"/>
              <a:t>Technology as a </a:t>
            </a:r>
            <a:r>
              <a:rPr lang="pl-PL" b="1" dirty="0" err="1"/>
              <a:t>resilience</a:t>
            </a:r>
            <a:r>
              <a:rPr lang="pl-PL" b="1" dirty="0"/>
              <a:t> </a:t>
            </a:r>
            <a:r>
              <a:rPr lang="pl-PL" b="1" dirty="0" err="1"/>
              <a:t>enabler</a:t>
            </a:r>
            <a:r>
              <a:rPr lang="pl-PL" dirty="0"/>
              <a:t>: </a:t>
            </a:r>
            <a:r>
              <a:rPr lang="pl-PL" dirty="0" err="1"/>
              <a:t>support</a:t>
            </a:r>
            <a:r>
              <a:rPr lang="pl-PL" dirty="0"/>
              <a:t> for </a:t>
            </a:r>
            <a:r>
              <a:rPr lang="pl-PL" dirty="0" err="1"/>
              <a:t>opportunities</a:t>
            </a:r>
            <a:r>
              <a:rPr lang="pl-PL" dirty="0"/>
              <a:t> </a:t>
            </a:r>
            <a:r>
              <a:rPr lang="pl-PL" dirty="0" err="1"/>
              <a:t>capturing</a:t>
            </a:r>
            <a:endParaRPr lang="pl-PL" dirty="0"/>
          </a:p>
          <a:p>
            <a:pPr marL="0" indent="0"/>
            <a:endParaRPr lang="pl-PL" dirty="0"/>
          </a:p>
          <a:p>
            <a:pPr marL="0" indent="0"/>
            <a:r>
              <a:rPr lang="pl-PL" dirty="0" err="1"/>
              <a:t>There</a:t>
            </a:r>
            <a:r>
              <a:rPr lang="pl-PL" dirty="0"/>
              <a:t> </a:t>
            </a:r>
            <a:r>
              <a:rPr lang="pl-PL" dirty="0" err="1"/>
              <a:t>are</a:t>
            </a:r>
            <a:r>
              <a:rPr lang="pl-PL" dirty="0"/>
              <a:t> </a:t>
            </a:r>
            <a:r>
              <a:rPr lang="pl-PL" dirty="0" err="1"/>
              <a:t>plenty</a:t>
            </a:r>
            <a:r>
              <a:rPr lang="pl-PL" dirty="0"/>
              <a:t> </a:t>
            </a:r>
            <a:r>
              <a:rPr lang="pl-PL" dirty="0" err="1"/>
              <a:t>options</a:t>
            </a:r>
            <a:r>
              <a:rPr lang="pl-PL" dirty="0"/>
              <a:t> </a:t>
            </a:r>
          </a:p>
          <a:p>
            <a:pPr marL="0" indent="0"/>
            <a:endParaRPr lang="pl-PL" dirty="0"/>
          </a:p>
          <a:p>
            <a:pPr marL="0" indent="0"/>
            <a:r>
              <a:rPr lang="pl-PL" dirty="0"/>
              <a:t>The </a:t>
            </a:r>
            <a:r>
              <a:rPr lang="pl-PL" dirty="0" err="1"/>
              <a:t>main</a:t>
            </a:r>
            <a:r>
              <a:rPr lang="pl-PL" dirty="0"/>
              <a:t> challenge </a:t>
            </a:r>
            <a:r>
              <a:rPr lang="pl-PL" dirty="0" err="1"/>
              <a:t>is</a:t>
            </a:r>
            <a:r>
              <a:rPr lang="pl-PL" dirty="0"/>
              <a:t> </a:t>
            </a:r>
            <a:r>
              <a:rPr lang="pl-PL" dirty="0" err="1"/>
              <a:t>wchich</a:t>
            </a:r>
            <a:r>
              <a:rPr lang="pl-PL" dirty="0"/>
              <a:t> </a:t>
            </a:r>
            <a:r>
              <a:rPr lang="pl-PL" dirty="0" err="1"/>
              <a:t>options</a:t>
            </a:r>
            <a:r>
              <a:rPr lang="pl-PL" dirty="0"/>
              <a:t> </a:t>
            </a:r>
            <a:r>
              <a:rPr lang="pl-PL" dirty="0" err="1"/>
              <a:t>should</a:t>
            </a:r>
            <a:r>
              <a:rPr lang="pl-PL" dirty="0"/>
              <a:t> be </a:t>
            </a:r>
            <a:r>
              <a:rPr lang="pl-PL" dirty="0" err="1"/>
              <a:t>chosen</a:t>
            </a:r>
            <a:endParaRPr lang="pl-PL" dirty="0"/>
          </a:p>
          <a:p>
            <a:pPr marL="0" lvl="1" indent="0"/>
            <a:endParaRPr lang="pl-PL" dirty="0"/>
          </a:p>
          <a:p>
            <a:pPr marL="0" lvl="1" indent="0"/>
            <a:endParaRPr lang="pl-PL" dirty="0"/>
          </a:p>
          <a:p>
            <a:pPr marL="0" indent="0"/>
            <a:r>
              <a:rPr lang="pl-PL" b="1" dirty="0"/>
              <a:t>Food </a:t>
            </a:r>
            <a:r>
              <a:rPr lang="pl-PL" b="1" dirty="0" err="1"/>
              <a:t>sector</a:t>
            </a:r>
            <a:r>
              <a:rPr lang="pl-PL" b="1" dirty="0"/>
              <a:t> </a:t>
            </a:r>
            <a:r>
              <a:rPr lang="pl-PL" b="1" dirty="0" err="1"/>
              <a:t>example</a:t>
            </a:r>
            <a:r>
              <a:rPr lang="pl-PL" b="1" dirty="0"/>
              <a:t>:</a:t>
            </a:r>
            <a:endParaRPr lang="pl-PL" dirty="0"/>
          </a:p>
          <a:p>
            <a:pPr marL="0" indent="0"/>
            <a:r>
              <a:rPr lang="pl-PL" i="1" dirty="0"/>
              <a:t>Carrefour</a:t>
            </a:r>
            <a:r>
              <a:rPr lang="pl-PL" dirty="0"/>
              <a:t>: </a:t>
            </a:r>
            <a:r>
              <a:rPr lang="pl-PL" dirty="0" err="1"/>
              <a:t>blockchain</a:t>
            </a:r>
            <a:r>
              <a:rPr lang="pl-PL" dirty="0"/>
              <a:t> for </a:t>
            </a:r>
            <a:r>
              <a:rPr lang="pl-PL" dirty="0" err="1"/>
              <a:t>transparency</a:t>
            </a:r>
            <a:r>
              <a:rPr lang="pl-PL" dirty="0"/>
              <a:t>.</a:t>
            </a:r>
          </a:p>
          <a:p>
            <a:pPr marL="0" indent="0"/>
            <a:r>
              <a:rPr lang="pl-PL" i="1" dirty="0"/>
              <a:t>Unilever</a:t>
            </a:r>
            <a:r>
              <a:rPr lang="pl-PL" dirty="0"/>
              <a:t>: AI-</a:t>
            </a:r>
            <a:r>
              <a:rPr lang="pl-PL" dirty="0" err="1"/>
              <a:t>based</a:t>
            </a:r>
            <a:r>
              <a:rPr lang="pl-PL" dirty="0"/>
              <a:t> </a:t>
            </a:r>
            <a:r>
              <a:rPr lang="pl-PL" dirty="0" err="1"/>
              <a:t>forecasting</a:t>
            </a:r>
            <a:r>
              <a:rPr lang="pl-PL" dirty="0"/>
              <a:t> </a:t>
            </a:r>
            <a:r>
              <a:rPr lang="pl-PL" dirty="0" err="1"/>
              <a:t>improved</a:t>
            </a:r>
            <a:r>
              <a:rPr lang="pl-PL" dirty="0"/>
              <a:t> </a:t>
            </a:r>
            <a:r>
              <a:rPr lang="pl-PL" dirty="0" err="1"/>
              <a:t>ice</a:t>
            </a:r>
            <a:r>
              <a:rPr lang="pl-PL" dirty="0"/>
              <a:t> </a:t>
            </a:r>
            <a:r>
              <a:rPr lang="pl-PL" dirty="0" err="1"/>
              <a:t>cream</a:t>
            </a:r>
            <a:r>
              <a:rPr lang="pl-PL" dirty="0"/>
              <a:t> </a:t>
            </a:r>
            <a:r>
              <a:rPr lang="pl-PL" dirty="0" err="1"/>
              <a:t>distribution</a:t>
            </a:r>
            <a:r>
              <a:rPr lang="pl-PL" dirty="0"/>
              <a:t> </a:t>
            </a:r>
            <a:r>
              <a:rPr lang="pl-PL" dirty="0" err="1"/>
              <a:t>during</a:t>
            </a:r>
            <a:r>
              <a:rPr lang="pl-PL" dirty="0"/>
              <a:t> </a:t>
            </a:r>
            <a:r>
              <a:rPr lang="pl-PL" dirty="0" err="1"/>
              <a:t>supply</a:t>
            </a:r>
            <a:r>
              <a:rPr lang="pl-PL" dirty="0"/>
              <a:t> </a:t>
            </a:r>
            <a:r>
              <a:rPr lang="pl-PL" dirty="0" err="1"/>
              <a:t>chain</a:t>
            </a:r>
            <a:r>
              <a:rPr lang="pl-PL" dirty="0"/>
              <a:t> </a:t>
            </a:r>
            <a:r>
              <a:rPr lang="pl-PL" dirty="0" err="1"/>
              <a:t>disruptions</a:t>
            </a:r>
            <a:r>
              <a:rPr lang="pl-PL" dirty="0"/>
              <a:t>.</a:t>
            </a:r>
          </a:p>
          <a:p>
            <a:pPr marL="0" indent="0"/>
            <a:r>
              <a:rPr lang="pl-PL" i="1" dirty="0" err="1"/>
              <a:t>Danone</a:t>
            </a:r>
            <a:r>
              <a:rPr lang="pl-PL" dirty="0"/>
              <a:t>: </a:t>
            </a:r>
            <a:r>
              <a:rPr lang="pl-PL" dirty="0" err="1"/>
              <a:t>IoT</a:t>
            </a:r>
            <a:r>
              <a:rPr lang="pl-PL" dirty="0"/>
              <a:t> </a:t>
            </a:r>
            <a:r>
              <a:rPr lang="pl-PL" dirty="0" err="1"/>
              <a:t>sensors</a:t>
            </a:r>
            <a:r>
              <a:rPr lang="pl-PL" dirty="0"/>
              <a:t> </a:t>
            </a:r>
            <a:r>
              <a:rPr lang="pl-PL" dirty="0" err="1"/>
              <a:t>ensured</a:t>
            </a:r>
            <a:r>
              <a:rPr lang="pl-PL" dirty="0"/>
              <a:t> food </a:t>
            </a:r>
            <a:r>
              <a:rPr lang="pl-PL" dirty="0" err="1"/>
              <a:t>quality</a:t>
            </a:r>
            <a:r>
              <a:rPr lang="pl-PL" dirty="0"/>
              <a:t> </a:t>
            </a:r>
            <a:r>
              <a:rPr lang="pl-PL" dirty="0" err="1"/>
              <a:t>despite</a:t>
            </a:r>
            <a:r>
              <a:rPr lang="pl-PL" dirty="0"/>
              <a:t> transport </a:t>
            </a:r>
            <a:r>
              <a:rPr lang="pl-PL" dirty="0" err="1"/>
              <a:t>delays</a:t>
            </a:r>
            <a:r>
              <a:rPr lang="pl-PL" dirty="0"/>
              <a:t>.</a:t>
            </a:r>
          </a:p>
          <a:p>
            <a:endParaRPr lang="en-US" dirty="0"/>
          </a:p>
          <a:p>
            <a:pPr marL="0" lvl="0" indent="0" eaLnBrk="0" fontAlgn="base" hangingPunct="0">
              <a:lnSpc>
                <a:spcPct val="100000"/>
              </a:lnSpc>
              <a:spcBef>
                <a:spcPct val="0"/>
              </a:spcBef>
              <a:spcAft>
                <a:spcPct val="0"/>
              </a:spcAft>
            </a:pPr>
            <a:endParaRPr lang="pl-PL" altLang="pl-PL" i="1" dirty="0"/>
          </a:p>
        </p:txBody>
      </p:sp>
      <p:grpSp>
        <p:nvGrpSpPr>
          <p:cNvPr id="5" name="Group 4">
            <a:extLst>
              <a:ext uri="{FF2B5EF4-FFF2-40B4-BE49-F238E27FC236}">
                <a16:creationId xmlns:a16="http://schemas.microsoft.com/office/drawing/2014/main" id="{9CB52967-2AFB-85F0-494D-4CF5133D9C4B}"/>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585344D3-1AA0-C2B5-5E7D-D69A575F3A86}"/>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D72CDD0D-121F-96AD-B032-58E5F4F284ED}"/>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3849D0F-6E5A-4B86-5C23-53B2D4E7BF5E}"/>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6398FBC9-FE37-1043-4FB8-46E75DDB8C30}"/>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127FE27-5D6F-E077-EE4F-140C212FA1B0}"/>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BDDD566A-7A28-9AC6-6B8E-E00EF0EFE0B0}"/>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7178067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1ABA2-060F-EE12-3728-720BCE755858}"/>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93845CBF-C62F-5132-15C9-04028180E446}"/>
              </a:ext>
            </a:extLst>
          </p:cNvPr>
          <p:cNvSpPr>
            <a:spLocks noGrp="1"/>
          </p:cNvSpPr>
          <p:nvPr>
            <p:ph type="body" sz="quarter" idx="16"/>
          </p:nvPr>
        </p:nvSpPr>
        <p:spPr>
          <a:xfrm>
            <a:off x="904856" y="1128345"/>
            <a:ext cx="10052954" cy="803654"/>
          </a:xfrm>
          <a:prstGeom prst="rect">
            <a:avLst/>
          </a:prstGeom>
        </p:spPr>
        <p:txBody>
          <a:bodyPr/>
          <a:lstStyle/>
          <a:p>
            <a:pPr algn="ctr"/>
            <a:r>
              <a:rPr lang="pl-PL" sz="4800" dirty="0" err="1">
                <a:solidFill>
                  <a:srgbClr val="FFC000"/>
                </a:solidFill>
              </a:rPr>
              <a:t>Let’s</a:t>
            </a:r>
            <a:r>
              <a:rPr lang="pl-PL" sz="4800" dirty="0">
                <a:solidFill>
                  <a:srgbClr val="FFC000"/>
                </a:solidFill>
              </a:rPr>
              <a:t> </a:t>
            </a:r>
            <a:r>
              <a:rPr lang="pl-PL" sz="4800" dirty="0" err="1">
                <a:solidFill>
                  <a:srgbClr val="FFC000"/>
                </a:solidFill>
              </a:rPr>
              <a:t>get</a:t>
            </a:r>
            <a:r>
              <a:rPr lang="pl-PL" sz="4800" dirty="0">
                <a:solidFill>
                  <a:srgbClr val="FFC000"/>
                </a:solidFill>
              </a:rPr>
              <a:t> </a:t>
            </a:r>
            <a:r>
              <a:rPr lang="pl-PL" sz="4800" dirty="0" err="1">
                <a:solidFill>
                  <a:srgbClr val="FFC000"/>
                </a:solidFill>
              </a:rPr>
              <a:t>back</a:t>
            </a:r>
            <a:r>
              <a:rPr lang="pl-PL" sz="4800" dirty="0">
                <a:solidFill>
                  <a:srgbClr val="FFC000"/>
                </a:solidFill>
              </a:rPr>
              <a:t> to </a:t>
            </a:r>
            <a:r>
              <a:rPr lang="pl-PL" sz="4800" dirty="0" err="1">
                <a:solidFill>
                  <a:srgbClr val="FFC000"/>
                </a:solidFill>
              </a:rPr>
              <a:t>EcoBakery</a:t>
            </a:r>
            <a:r>
              <a:rPr lang="pl-PL" sz="4800" dirty="0">
                <a:solidFill>
                  <a:srgbClr val="FFC000"/>
                </a:solidFill>
              </a:rPr>
              <a:t> </a:t>
            </a:r>
            <a:r>
              <a:rPr lang="pl-PL" sz="4800" dirty="0" err="1">
                <a:solidFill>
                  <a:srgbClr val="FFC000"/>
                </a:solidFill>
              </a:rPr>
              <a:t>example</a:t>
            </a:r>
            <a:endParaRPr lang="en-US" sz="4800" dirty="0">
              <a:solidFill>
                <a:srgbClr val="FFC000"/>
              </a:solidFill>
            </a:endParaRPr>
          </a:p>
        </p:txBody>
      </p:sp>
      <p:pic>
        <p:nvPicPr>
          <p:cNvPr id="9" name="Obraz 8">
            <a:extLst>
              <a:ext uri="{FF2B5EF4-FFF2-40B4-BE49-F238E27FC236}">
                <a16:creationId xmlns:a16="http://schemas.microsoft.com/office/drawing/2014/main" id="{18954D07-56A7-C974-3359-F4FA7008826B}"/>
              </a:ext>
            </a:extLst>
          </p:cNvPr>
          <p:cNvPicPr>
            <a:picLocks noChangeAspect="1"/>
          </p:cNvPicPr>
          <p:nvPr/>
        </p:nvPicPr>
        <p:blipFill>
          <a:blip r:embed="rId2"/>
          <a:stretch>
            <a:fillRect/>
          </a:stretch>
        </p:blipFill>
        <p:spPr>
          <a:xfrm rot="281920">
            <a:off x="2810861" y="2490038"/>
            <a:ext cx="6570277" cy="3691351"/>
          </a:xfrm>
          <a:prstGeom prst="rect">
            <a:avLst/>
          </a:prstGeom>
        </p:spPr>
      </p:pic>
    </p:spTree>
    <p:extLst>
      <p:ext uri="{BB962C8B-B14F-4D97-AF65-F5344CB8AC3E}">
        <p14:creationId xmlns:p14="http://schemas.microsoft.com/office/powerpoint/2010/main" val="13034002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42B4B-D308-09DF-0E09-7007D58F4EC5}"/>
            </a:ext>
          </a:extLst>
        </p:cNvPr>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F77173E3-A85C-D99A-2CDF-A61A5EE24401}"/>
              </a:ext>
            </a:extLst>
          </p:cNvPr>
          <p:cNvSpPr>
            <a:spLocks noGrp="1"/>
          </p:cNvSpPr>
          <p:nvPr>
            <p:ph type="body" sz="quarter" idx="16"/>
          </p:nvPr>
        </p:nvSpPr>
        <p:spPr/>
        <p:txBody>
          <a:bodyPr/>
          <a:lstStyle/>
          <a:p>
            <a:r>
              <a:rPr lang="pl-PL" dirty="0"/>
              <a:t>RISK MITIGATION AND ASSESSMENT STRATEGIES</a:t>
            </a:r>
            <a:br>
              <a:rPr lang="pl-PL" dirty="0"/>
            </a:br>
            <a:r>
              <a:rPr lang="pl-PL" sz="2800" b="0" dirty="0"/>
              <a:t>- as </a:t>
            </a:r>
            <a:r>
              <a:rPr lang="pl-PL" sz="2800" b="0" dirty="0" err="1"/>
              <a:t>defined</a:t>
            </a:r>
            <a:r>
              <a:rPr lang="pl-PL" sz="2800" b="0" dirty="0"/>
              <a:t> </a:t>
            </a:r>
            <a:r>
              <a:rPr lang="pl-PL" sz="2800" b="0" dirty="0" err="1"/>
              <a:t>already</a:t>
            </a:r>
            <a:r>
              <a:rPr lang="pl-PL" sz="2800" b="0" dirty="0"/>
              <a:t> in part 4</a:t>
            </a:r>
          </a:p>
        </p:txBody>
      </p:sp>
      <p:pic>
        <p:nvPicPr>
          <p:cNvPr id="4" name="Obraz 3">
            <a:extLst>
              <a:ext uri="{FF2B5EF4-FFF2-40B4-BE49-F238E27FC236}">
                <a16:creationId xmlns:a16="http://schemas.microsoft.com/office/drawing/2014/main" id="{08A233FE-46D2-3469-3401-6BB84AAC1F7B}"/>
              </a:ext>
            </a:extLst>
          </p:cNvPr>
          <p:cNvPicPr>
            <a:picLocks noChangeAspect="1"/>
          </p:cNvPicPr>
          <p:nvPr/>
        </p:nvPicPr>
        <p:blipFill>
          <a:blip r:embed="rId2"/>
          <a:stretch>
            <a:fillRect/>
          </a:stretch>
        </p:blipFill>
        <p:spPr>
          <a:xfrm>
            <a:off x="904856" y="2144883"/>
            <a:ext cx="17114954" cy="4500466"/>
          </a:xfrm>
          <a:prstGeom prst="rect">
            <a:avLst/>
          </a:prstGeom>
        </p:spPr>
      </p:pic>
    </p:spTree>
    <p:extLst>
      <p:ext uri="{BB962C8B-B14F-4D97-AF65-F5344CB8AC3E}">
        <p14:creationId xmlns:p14="http://schemas.microsoft.com/office/powerpoint/2010/main" val="13138010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A4B4A-21A6-0958-C102-C5F9B6B8F1A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5243D8A-87B4-DD1A-B258-3717E6887113}"/>
              </a:ext>
            </a:extLst>
          </p:cNvPr>
          <p:cNvSpPr>
            <a:spLocks noGrp="1"/>
          </p:cNvSpPr>
          <p:nvPr>
            <p:ph type="body" sz="quarter" idx="16"/>
          </p:nvPr>
        </p:nvSpPr>
        <p:spPr>
          <a:xfrm>
            <a:off x="600999" y="835090"/>
            <a:ext cx="3441612" cy="2184836"/>
          </a:xfrm>
          <a:prstGeom prst="rect">
            <a:avLst/>
          </a:prstGeom>
        </p:spPr>
        <p:txBody>
          <a:bodyPr/>
          <a:lstStyle/>
          <a:p>
            <a:r>
              <a:rPr lang="pl-PL" dirty="0" err="1"/>
              <a:t>Resilience</a:t>
            </a:r>
            <a:r>
              <a:rPr lang="pl-PL" dirty="0"/>
              <a:t> </a:t>
            </a:r>
            <a:r>
              <a:rPr lang="pl-PL" dirty="0" err="1"/>
              <a:t>Strategy</a:t>
            </a:r>
            <a:endParaRPr lang="pl-PL" dirty="0"/>
          </a:p>
          <a:p>
            <a:endParaRPr lang="pl-PL" dirty="0"/>
          </a:p>
          <a:p>
            <a:r>
              <a:rPr lang="pl-PL" sz="2800" b="0" dirty="0"/>
              <a:t>- </a:t>
            </a:r>
            <a:r>
              <a:rPr lang="pl-PL" sz="2800" b="0" dirty="0" err="1"/>
              <a:t>transforming</a:t>
            </a:r>
            <a:r>
              <a:rPr lang="pl-PL" sz="2800" b="0" dirty="0"/>
              <a:t> </a:t>
            </a:r>
            <a:r>
              <a:rPr lang="pl-PL" sz="2800" b="0" dirty="0" err="1"/>
              <a:t>risks</a:t>
            </a:r>
            <a:r>
              <a:rPr lang="pl-PL" sz="2800" b="0" dirty="0"/>
              <a:t> and </a:t>
            </a:r>
            <a:r>
              <a:rPr lang="pl-PL" sz="2800" b="0" dirty="0" err="1"/>
              <a:t>envisioning</a:t>
            </a:r>
            <a:r>
              <a:rPr lang="pl-PL" sz="2800" b="0" dirty="0"/>
              <a:t> a </a:t>
            </a:r>
            <a:r>
              <a:rPr lang="pl-PL" sz="2800" b="0" dirty="0" err="1"/>
              <a:t>digitally</a:t>
            </a:r>
            <a:r>
              <a:rPr lang="pl-PL" sz="2800" b="0" dirty="0"/>
              <a:t> </a:t>
            </a:r>
            <a:r>
              <a:rPr lang="pl-PL" sz="2800" b="0" dirty="0" err="1"/>
              <a:t>supported</a:t>
            </a:r>
            <a:r>
              <a:rPr lang="pl-PL" sz="2800" b="0" dirty="0"/>
              <a:t> </a:t>
            </a:r>
            <a:r>
              <a:rPr lang="pl-PL" sz="2800" b="0" dirty="0" err="1"/>
              <a:t>future</a:t>
            </a:r>
            <a:endParaRPr lang="en-US" sz="2800" b="0" dirty="0"/>
          </a:p>
        </p:txBody>
      </p:sp>
      <p:sp>
        <p:nvSpPr>
          <p:cNvPr id="3" name="Text Placeholder 2">
            <a:extLst>
              <a:ext uri="{FF2B5EF4-FFF2-40B4-BE49-F238E27FC236}">
                <a16:creationId xmlns:a16="http://schemas.microsoft.com/office/drawing/2014/main" id="{60F5CB0F-C7C4-63F1-8E1E-00AD428E3679}"/>
              </a:ext>
            </a:extLst>
          </p:cNvPr>
          <p:cNvSpPr>
            <a:spLocks noGrp="1"/>
          </p:cNvSpPr>
          <p:nvPr>
            <p:ph type="body" sz="quarter" idx="18"/>
          </p:nvPr>
        </p:nvSpPr>
        <p:spPr>
          <a:prstGeom prst="rect">
            <a:avLst/>
          </a:prstGeom>
        </p:spPr>
        <p:txBody>
          <a:bodyPr anchor="ctr"/>
          <a:lstStyle/>
          <a:p>
            <a:pPr marL="0" lvl="0" indent="0" algn="ctr" eaLnBrk="0" fontAlgn="base" hangingPunct="0">
              <a:lnSpc>
                <a:spcPct val="100000"/>
              </a:lnSpc>
              <a:spcBef>
                <a:spcPct val="0"/>
              </a:spcBef>
              <a:spcAft>
                <a:spcPct val="0"/>
              </a:spcAft>
            </a:pPr>
            <a:r>
              <a:rPr lang="pl-PL" sz="3600" dirty="0" err="1"/>
              <a:t>Now</a:t>
            </a:r>
            <a:r>
              <a:rPr lang="pl-PL" sz="3600" dirty="0"/>
              <a:t> </a:t>
            </a:r>
            <a:r>
              <a:rPr lang="pl-PL" sz="3600" dirty="0" err="1"/>
              <a:t>turn</a:t>
            </a:r>
            <a:r>
              <a:rPr lang="pl-PL" sz="3600" dirty="0"/>
              <a:t> </a:t>
            </a:r>
            <a:r>
              <a:rPr lang="pl-PL" sz="3600" dirty="0" err="1"/>
              <a:t>risks</a:t>
            </a:r>
            <a:r>
              <a:rPr lang="pl-PL" sz="3600" dirty="0"/>
              <a:t> </a:t>
            </a:r>
            <a:r>
              <a:rPr lang="pl-PL" sz="3600" dirty="0" err="1"/>
              <a:t>into</a:t>
            </a:r>
            <a:r>
              <a:rPr lang="pl-PL" sz="3600" dirty="0"/>
              <a:t> </a:t>
            </a:r>
          </a:p>
          <a:p>
            <a:pPr marL="0" lvl="0" indent="0" algn="ctr" eaLnBrk="0" fontAlgn="base" hangingPunct="0">
              <a:lnSpc>
                <a:spcPct val="100000"/>
              </a:lnSpc>
              <a:spcBef>
                <a:spcPct val="0"/>
              </a:spcBef>
              <a:spcAft>
                <a:spcPct val="0"/>
              </a:spcAft>
            </a:pPr>
            <a:r>
              <a:rPr lang="pl-PL" sz="3600" b="1" dirty="0" err="1">
                <a:solidFill>
                  <a:srgbClr val="F58220"/>
                </a:solidFill>
              </a:rPr>
              <a:t>actionable</a:t>
            </a:r>
            <a:r>
              <a:rPr lang="pl-PL" sz="3600" b="1" dirty="0">
                <a:solidFill>
                  <a:srgbClr val="F58220"/>
                </a:solidFill>
              </a:rPr>
              <a:t> </a:t>
            </a:r>
          </a:p>
          <a:p>
            <a:pPr marL="0" lvl="0" indent="0" algn="ctr" eaLnBrk="0" fontAlgn="base" hangingPunct="0">
              <a:lnSpc>
                <a:spcPct val="100000"/>
              </a:lnSpc>
              <a:spcBef>
                <a:spcPct val="0"/>
              </a:spcBef>
              <a:spcAft>
                <a:spcPct val="0"/>
              </a:spcAft>
            </a:pPr>
            <a:r>
              <a:rPr lang="pl-PL" sz="3600" dirty="0" err="1"/>
              <a:t>growth</a:t>
            </a:r>
            <a:r>
              <a:rPr lang="pl-PL" sz="3600" dirty="0"/>
              <a:t> </a:t>
            </a:r>
            <a:r>
              <a:rPr lang="pl-PL" sz="3600" dirty="0" err="1"/>
              <a:t>opportunities</a:t>
            </a:r>
            <a:r>
              <a:rPr lang="pl-PL" altLang="pl-PL" sz="3600" dirty="0">
                <a:highlight>
                  <a:srgbClr val="F58220"/>
                </a:highlight>
              </a:rPr>
              <a:t>   </a:t>
            </a:r>
          </a:p>
        </p:txBody>
      </p:sp>
      <p:grpSp>
        <p:nvGrpSpPr>
          <p:cNvPr id="5" name="Group 4">
            <a:extLst>
              <a:ext uri="{FF2B5EF4-FFF2-40B4-BE49-F238E27FC236}">
                <a16:creationId xmlns:a16="http://schemas.microsoft.com/office/drawing/2014/main" id="{E035D7B3-BE1C-DF4D-7F54-066BC28162F7}"/>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D04D6C22-082D-D4F3-44D1-72EA7F3B7228}"/>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732BE15B-EBF4-F7D5-1831-48141A0D25D7}"/>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E0CDF061-590B-0D2F-BE20-C594961DE646}"/>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BAC6A8A1-424D-BA9F-2FD7-D28483C6B5EC}"/>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D44E836-F79B-9F75-7596-059980B68ED6}"/>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6536D727-7C4F-A7E4-67CB-95D69445BF1B}"/>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501944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BDB5D4-6B45-9721-622F-66C25088C973}"/>
            </a:ext>
          </a:extLst>
        </p:cNvPr>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8BF76E4C-230C-4A71-102B-F747BFDD7499}"/>
              </a:ext>
            </a:extLst>
          </p:cNvPr>
          <p:cNvSpPr>
            <a:spLocks noGrp="1"/>
          </p:cNvSpPr>
          <p:nvPr>
            <p:ph type="body" sz="quarter" idx="16"/>
          </p:nvPr>
        </p:nvSpPr>
        <p:spPr/>
        <p:txBody>
          <a:bodyPr/>
          <a:lstStyle/>
          <a:p>
            <a:r>
              <a:rPr lang="pl-PL" dirty="0"/>
              <a:t>RESILIENCE STRATEGY</a:t>
            </a:r>
          </a:p>
          <a:p>
            <a:r>
              <a:rPr lang="pl-PL" sz="3200" b="0" dirty="0"/>
              <a:t> </a:t>
            </a:r>
            <a:r>
              <a:rPr lang="pl-PL" sz="3200" b="0" dirty="0" err="1"/>
              <a:t>turning</a:t>
            </a:r>
            <a:r>
              <a:rPr lang="pl-PL" sz="3200" b="0" dirty="0"/>
              <a:t> </a:t>
            </a:r>
            <a:r>
              <a:rPr lang="pl-PL" sz="3200" b="0" dirty="0" err="1"/>
              <a:t>risks</a:t>
            </a:r>
            <a:r>
              <a:rPr lang="pl-PL" sz="3200" b="0" dirty="0"/>
              <a:t> </a:t>
            </a:r>
            <a:r>
              <a:rPr lang="pl-PL" sz="3200" b="0" dirty="0" err="1"/>
              <a:t>into</a:t>
            </a:r>
            <a:r>
              <a:rPr lang="pl-PL" sz="3200" b="0" dirty="0"/>
              <a:t> </a:t>
            </a:r>
            <a:r>
              <a:rPr lang="pl-PL" sz="3200" b="0" dirty="0" err="1"/>
              <a:t>growth</a:t>
            </a:r>
            <a:r>
              <a:rPr lang="pl-PL" sz="3200" b="0" dirty="0"/>
              <a:t> </a:t>
            </a:r>
            <a:r>
              <a:rPr lang="pl-PL" sz="3200" b="0" dirty="0" err="1"/>
              <a:t>opportunities</a:t>
            </a:r>
            <a:endParaRPr lang="pl-PL" sz="3200" b="0" dirty="0"/>
          </a:p>
        </p:txBody>
      </p:sp>
      <p:pic>
        <p:nvPicPr>
          <p:cNvPr id="7" name="Obraz 6">
            <a:extLst>
              <a:ext uri="{FF2B5EF4-FFF2-40B4-BE49-F238E27FC236}">
                <a16:creationId xmlns:a16="http://schemas.microsoft.com/office/drawing/2014/main" id="{F4D1DCE1-0A9B-71F3-04C4-DEECF5A59D25}"/>
              </a:ext>
            </a:extLst>
          </p:cNvPr>
          <p:cNvPicPr>
            <a:picLocks noChangeAspect="1"/>
          </p:cNvPicPr>
          <p:nvPr/>
        </p:nvPicPr>
        <p:blipFill>
          <a:blip r:embed="rId3"/>
          <a:stretch>
            <a:fillRect/>
          </a:stretch>
        </p:blipFill>
        <p:spPr>
          <a:xfrm>
            <a:off x="1075174" y="2389484"/>
            <a:ext cx="10052954" cy="2640970"/>
          </a:xfrm>
          <a:prstGeom prst="rect">
            <a:avLst/>
          </a:prstGeom>
        </p:spPr>
      </p:pic>
    </p:spTree>
    <p:extLst>
      <p:ext uri="{BB962C8B-B14F-4D97-AF65-F5344CB8AC3E}">
        <p14:creationId xmlns:p14="http://schemas.microsoft.com/office/powerpoint/2010/main" val="34823680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3496D3AD-4847-942A-657C-A3073B8DC353}"/>
              </a:ext>
            </a:extLst>
          </p:cNvPr>
          <p:cNvPicPr>
            <a:picLocks noGrp="1" noChangeAspect="1"/>
          </p:cNvPicPr>
          <p:nvPr>
            <p:ph type="pic" sz="quarter" idx="10"/>
          </p:nvPr>
        </p:nvPicPr>
        <p:blipFill>
          <a:blip r:embed="rId3"/>
          <a:srcRect t="605" b="605"/>
          <a:stretch/>
        </p:blipFill>
        <p:spPr/>
      </p:pic>
      <p:sp>
        <p:nvSpPr>
          <p:cNvPr id="9" name="Text Placeholder 8">
            <a:extLst>
              <a:ext uri="{FF2B5EF4-FFF2-40B4-BE49-F238E27FC236}">
                <a16:creationId xmlns:a16="http://schemas.microsoft.com/office/drawing/2014/main" id="{4BCA7494-017B-CC48-9BEC-8F31D90E2329}"/>
              </a:ext>
            </a:extLst>
          </p:cNvPr>
          <p:cNvSpPr>
            <a:spLocks noGrp="1"/>
          </p:cNvSpPr>
          <p:nvPr>
            <p:ph type="body" sz="quarter" idx="18"/>
          </p:nvPr>
        </p:nvSpPr>
        <p:spPr>
          <a:xfrm>
            <a:off x="4940626" y="3275763"/>
            <a:ext cx="6135044" cy="2576397"/>
          </a:xfrm>
        </p:spPr>
        <p:txBody>
          <a:bodyPr/>
          <a:lstStyle/>
          <a:p>
            <a:pPr marL="0" indent="0"/>
            <a:r>
              <a:rPr lang="pl-PL" sz="2000" b="1" noProof="0" dirty="0" err="1"/>
              <a:t>This</a:t>
            </a:r>
            <a:r>
              <a:rPr lang="pl-PL" sz="2000" b="1" noProof="0" dirty="0"/>
              <a:t> part</a:t>
            </a:r>
            <a:r>
              <a:rPr lang="en-GB" sz="2000" b="1" noProof="0" dirty="0"/>
              <a:t> </a:t>
            </a:r>
            <a:r>
              <a:rPr lang="en-US" sz="2000" b="1" dirty="0"/>
              <a:t>discusses the role of </a:t>
            </a:r>
            <a:r>
              <a:rPr lang="pl-PL" sz="2000" b="1" dirty="0"/>
              <a:t>R</a:t>
            </a:r>
            <a:r>
              <a:rPr lang="en-US" sz="2000" b="1" dirty="0" err="1"/>
              <a:t>esilience</a:t>
            </a:r>
            <a:r>
              <a:rPr lang="en-US" sz="2000" b="1" dirty="0"/>
              <a:t> strategy in driving F&amp;B business operations</a:t>
            </a:r>
            <a:r>
              <a:rPr lang="pl-PL" sz="2000" b="1" dirty="0"/>
              <a:t> and development</a:t>
            </a:r>
            <a:r>
              <a:rPr lang="pl-PL" sz="2000" b="1" noProof="0" dirty="0"/>
              <a:t>. It </a:t>
            </a:r>
            <a:r>
              <a:rPr lang="en-US" sz="2000" b="1" dirty="0"/>
              <a:t>highlights the role of digital enable</a:t>
            </a:r>
            <a:r>
              <a:rPr lang="pl-PL" sz="2000" b="1" dirty="0" err="1"/>
              <a:t>rs</a:t>
            </a:r>
            <a:r>
              <a:rPr lang="en-US" sz="2000" b="1" dirty="0"/>
              <a:t> in capturing risk-based growth opportunities</a:t>
            </a:r>
            <a:r>
              <a:rPr lang="pl-PL" sz="2000" b="1" dirty="0"/>
              <a:t>.</a:t>
            </a:r>
            <a:r>
              <a:rPr lang="pl-PL" sz="2000" b="1" noProof="0" dirty="0"/>
              <a:t> </a:t>
            </a:r>
          </a:p>
          <a:p>
            <a:pPr marL="0" indent="0"/>
            <a:r>
              <a:rPr lang="pl-PL" sz="2000" dirty="0"/>
              <a:t>It </a:t>
            </a:r>
            <a:r>
              <a:rPr lang="pl-PL" sz="2000" dirty="0" err="1"/>
              <a:t>will</a:t>
            </a:r>
            <a:r>
              <a:rPr lang="pl-PL" sz="2000" dirty="0"/>
              <a:t> </a:t>
            </a:r>
            <a:r>
              <a:rPr lang="pl-PL" sz="2000" dirty="0" err="1"/>
              <a:t>support</a:t>
            </a:r>
            <a:r>
              <a:rPr lang="pl-PL" sz="2000" dirty="0"/>
              <a:t>:</a:t>
            </a:r>
            <a:endParaRPr lang="en-GB" sz="2000" noProof="0" dirty="0"/>
          </a:p>
          <a:p>
            <a:pPr marL="342900" indent="-342900">
              <a:buFont typeface="Arial" panose="020B0604020202020204" pitchFamily="34" charset="0"/>
              <a:buChar char="•"/>
            </a:pPr>
            <a:r>
              <a:rPr lang="en-GB" sz="2000" noProof="0" dirty="0"/>
              <a:t>Understanding </a:t>
            </a:r>
            <a:r>
              <a:rPr lang="pl-PL" sz="2000" noProof="0" dirty="0"/>
              <a:t>on </a:t>
            </a:r>
            <a:r>
              <a:rPr lang="pl-PL" sz="2000" noProof="0" dirty="0" err="1"/>
              <a:t>how</a:t>
            </a:r>
            <a:r>
              <a:rPr lang="pl-PL" sz="2000" noProof="0" dirty="0"/>
              <a:t> to </a:t>
            </a:r>
            <a:r>
              <a:rPr lang="pl-PL" sz="2000" noProof="0" dirty="0" err="1">
                <a:solidFill>
                  <a:srgbClr val="F58220"/>
                </a:solidFill>
              </a:rPr>
              <a:t>transform</a:t>
            </a:r>
            <a:r>
              <a:rPr lang="pl-PL" sz="2000" noProof="0" dirty="0">
                <a:solidFill>
                  <a:srgbClr val="F58220"/>
                </a:solidFill>
              </a:rPr>
              <a:t> </a:t>
            </a:r>
            <a:r>
              <a:rPr lang="pl-PL" sz="2000" noProof="0" dirty="0" err="1">
                <a:solidFill>
                  <a:srgbClr val="F58220"/>
                </a:solidFill>
              </a:rPr>
              <a:t>risk</a:t>
            </a:r>
            <a:r>
              <a:rPr lang="pl-PL" sz="2000" noProof="0" dirty="0">
                <a:solidFill>
                  <a:srgbClr val="F58220"/>
                </a:solidFill>
              </a:rPr>
              <a:t> </a:t>
            </a:r>
            <a:r>
              <a:rPr lang="pl-PL" sz="2000" noProof="0" dirty="0" err="1">
                <a:solidFill>
                  <a:srgbClr val="F58220"/>
                </a:solidFill>
              </a:rPr>
              <a:t>situations</a:t>
            </a:r>
            <a:r>
              <a:rPr lang="pl-PL" sz="2000" noProof="0" dirty="0">
                <a:solidFill>
                  <a:srgbClr val="F58220"/>
                </a:solidFill>
              </a:rPr>
              <a:t> </a:t>
            </a:r>
            <a:r>
              <a:rPr lang="pl-PL" sz="2000" noProof="0" dirty="0" err="1">
                <a:solidFill>
                  <a:srgbClr val="F58220"/>
                </a:solidFill>
              </a:rPr>
              <a:t>into</a:t>
            </a:r>
            <a:r>
              <a:rPr lang="pl-PL" sz="2000" noProof="0" dirty="0">
                <a:solidFill>
                  <a:srgbClr val="F58220"/>
                </a:solidFill>
              </a:rPr>
              <a:t> </a:t>
            </a:r>
            <a:r>
              <a:rPr lang="pl-PL" sz="2000" noProof="0" dirty="0" err="1">
                <a:solidFill>
                  <a:srgbClr val="F58220"/>
                </a:solidFill>
              </a:rPr>
              <a:t>growt</a:t>
            </a:r>
            <a:r>
              <a:rPr lang="pl-PL" sz="2000" dirty="0">
                <a:solidFill>
                  <a:srgbClr val="F58220"/>
                </a:solidFill>
              </a:rPr>
              <a:t>h </a:t>
            </a:r>
            <a:r>
              <a:rPr lang="pl-PL" sz="2000" dirty="0" err="1">
                <a:solidFill>
                  <a:srgbClr val="F58220"/>
                </a:solidFill>
              </a:rPr>
              <a:t>opportunities</a:t>
            </a:r>
            <a:r>
              <a:rPr lang="pl-PL" sz="2000" dirty="0">
                <a:solidFill>
                  <a:srgbClr val="F58220"/>
                </a:solidFill>
              </a:rPr>
              <a:t> </a:t>
            </a:r>
            <a:r>
              <a:rPr lang="pl-PL" sz="2000" dirty="0"/>
              <a:t>in F&amp;B business </a:t>
            </a:r>
            <a:r>
              <a:rPr lang="pl-PL" sz="2000" dirty="0">
                <a:solidFill>
                  <a:srgbClr val="F58220"/>
                </a:solidFill>
              </a:rPr>
              <a:t>with </a:t>
            </a:r>
            <a:r>
              <a:rPr lang="pl-PL" sz="2000" dirty="0" err="1">
                <a:solidFill>
                  <a:srgbClr val="F58220"/>
                </a:solidFill>
              </a:rPr>
              <a:t>digital</a:t>
            </a:r>
            <a:r>
              <a:rPr lang="pl-PL" sz="2000" dirty="0">
                <a:solidFill>
                  <a:srgbClr val="F58220"/>
                </a:solidFill>
              </a:rPr>
              <a:t> </a:t>
            </a:r>
            <a:r>
              <a:rPr lang="pl-PL" sz="2000" dirty="0" err="1">
                <a:solidFill>
                  <a:srgbClr val="F58220"/>
                </a:solidFill>
              </a:rPr>
              <a:t>solutions</a:t>
            </a:r>
            <a:r>
              <a:rPr lang="pl-PL" sz="2000" dirty="0">
                <a:solidFill>
                  <a:srgbClr val="F58220"/>
                </a:solidFill>
              </a:rPr>
              <a:t> </a:t>
            </a:r>
            <a:r>
              <a:rPr lang="pl-PL" sz="2000" dirty="0" err="1">
                <a:solidFill>
                  <a:srgbClr val="F58220"/>
                </a:solidFill>
              </a:rPr>
              <a:t>support</a:t>
            </a:r>
            <a:endParaRPr lang="en-GB" sz="2000" noProof="0" dirty="0"/>
          </a:p>
        </p:txBody>
      </p:sp>
      <p:sp>
        <p:nvSpPr>
          <p:cNvPr id="13" name="Rectangle 12">
            <a:extLst>
              <a:ext uri="{FF2B5EF4-FFF2-40B4-BE49-F238E27FC236}">
                <a16:creationId xmlns:a16="http://schemas.microsoft.com/office/drawing/2014/main" id="{F5B3DF5B-B659-D26B-965C-36176B3B9B03}"/>
              </a:ext>
            </a:extLst>
          </p:cNvPr>
          <p:cNvSpPr/>
          <p:nvPr/>
        </p:nvSpPr>
        <p:spPr>
          <a:xfrm>
            <a:off x="3926745" y="1252799"/>
            <a:ext cx="4492449" cy="17418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4" name="TextBox 13">
            <a:extLst>
              <a:ext uri="{FF2B5EF4-FFF2-40B4-BE49-F238E27FC236}">
                <a16:creationId xmlns:a16="http://schemas.microsoft.com/office/drawing/2014/main" id="{789EB091-9909-434F-09BC-37EEDA80CBFB}"/>
              </a:ext>
            </a:extLst>
          </p:cNvPr>
          <p:cNvSpPr txBox="1"/>
          <p:nvPr/>
        </p:nvSpPr>
        <p:spPr>
          <a:xfrm>
            <a:off x="4110770" y="1305097"/>
            <a:ext cx="4273349" cy="156966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l-PL" sz="3200" b="0"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Part </a:t>
            </a:r>
            <a:r>
              <a:rPr lang="pl-PL" sz="3200" spc="324" dirty="0">
                <a:solidFill>
                  <a:srgbClr val="F58220"/>
                </a:solidFill>
                <a:latin typeface="Calibri" panose="020F0502020204030204" pitchFamily="34" charset="0"/>
                <a:cs typeface="Calibri" panose="020F0502020204030204" pitchFamily="34" charset="0"/>
              </a:rPr>
              <a:t>5</a:t>
            </a:r>
            <a:endParaRPr kumimoji="0" lang="pl-PL" sz="3200" b="0"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endParaRPr>
          </a:p>
          <a:p>
            <a:pPr lvl="0">
              <a:defRPr/>
            </a:pPr>
            <a:r>
              <a:rPr lang="pl-PL" sz="3200" b="1" spc="324" dirty="0" err="1">
                <a:solidFill>
                  <a:srgbClr val="F58220"/>
                </a:solidFill>
                <a:latin typeface="Calibri" panose="020F0502020204030204" pitchFamily="34" charset="0"/>
                <a:cs typeface="Calibri" panose="020F0502020204030204" pitchFamily="34" charset="0"/>
              </a:rPr>
              <a:t>Resilience</a:t>
            </a:r>
            <a:r>
              <a:rPr lang="pl-PL" sz="3200" b="1" spc="324" dirty="0">
                <a:solidFill>
                  <a:srgbClr val="F58220"/>
                </a:solidFill>
                <a:latin typeface="Calibri" panose="020F0502020204030204" pitchFamily="34" charset="0"/>
                <a:cs typeface="Calibri" panose="020F0502020204030204" pitchFamily="34" charset="0"/>
              </a:rPr>
              <a:t> </a:t>
            </a:r>
            <a:r>
              <a:rPr lang="pl-PL" sz="3200" b="1" spc="324" dirty="0" err="1">
                <a:solidFill>
                  <a:srgbClr val="F58220"/>
                </a:solidFill>
                <a:latin typeface="Calibri" panose="020F0502020204030204" pitchFamily="34" charset="0"/>
                <a:cs typeface="Calibri" panose="020F0502020204030204" pitchFamily="34" charset="0"/>
              </a:rPr>
              <a:t>strategy</a:t>
            </a:r>
            <a:r>
              <a:rPr lang="pl-PL" sz="3200" b="1" spc="324" dirty="0">
                <a:solidFill>
                  <a:srgbClr val="F58220"/>
                </a:solidFill>
                <a:latin typeface="Calibri" panose="020F0502020204030204" pitchFamily="34" charset="0"/>
                <a:cs typeface="Calibri" panose="020F0502020204030204" pitchFamily="34" charset="0"/>
              </a:rPr>
              <a:t> </a:t>
            </a:r>
            <a:br>
              <a:rPr lang="pl-PL" sz="3200" b="1" spc="324" dirty="0">
                <a:solidFill>
                  <a:srgbClr val="F58220"/>
                </a:solidFill>
                <a:latin typeface="Calibri" panose="020F0502020204030204" pitchFamily="34" charset="0"/>
                <a:cs typeface="Calibri" panose="020F0502020204030204" pitchFamily="34" charset="0"/>
              </a:rPr>
            </a:br>
            <a:r>
              <a:rPr lang="pl-PL" sz="3200" b="1" spc="324" dirty="0">
                <a:solidFill>
                  <a:srgbClr val="F58220"/>
                </a:solidFill>
                <a:latin typeface="Calibri" panose="020F0502020204030204" pitchFamily="34" charset="0"/>
                <a:cs typeface="Calibri" panose="020F0502020204030204" pitchFamily="34" charset="0"/>
              </a:rPr>
              <a:t>for F&amp;B </a:t>
            </a:r>
            <a:r>
              <a:rPr lang="pl-PL" sz="3200" b="1" spc="324" dirty="0" err="1">
                <a:solidFill>
                  <a:srgbClr val="F58220"/>
                </a:solidFill>
                <a:latin typeface="Calibri" panose="020F0502020204030204" pitchFamily="34" charset="0"/>
                <a:cs typeface="Calibri" panose="020F0502020204030204" pitchFamily="34" charset="0"/>
              </a:rPr>
              <a:t>sector</a:t>
            </a:r>
            <a:endParaRPr lang="en-US" sz="3200" b="1" spc="324" dirty="0">
              <a:solidFill>
                <a:srgbClr val="F58220"/>
              </a:solidFill>
              <a:latin typeface="Calibri" panose="020F0502020204030204" pitchFamily="34" charset="0"/>
              <a:cs typeface="Calibri" panose="020F0502020204030204" pitchFamily="34" charset="0"/>
            </a:endParaRPr>
          </a:p>
        </p:txBody>
      </p:sp>
      <p:grpSp>
        <p:nvGrpSpPr>
          <p:cNvPr id="5" name="Group 4">
            <a:extLst>
              <a:ext uri="{FF2B5EF4-FFF2-40B4-BE49-F238E27FC236}">
                <a16:creationId xmlns:a16="http://schemas.microsoft.com/office/drawing/2014/main" id="{82350492-E975-D8B4-41D6-E2E8D8AF94F3}"/>
              </a:ext>
            </a:extLst>
          </p:cNvPr>
          <p:cNvGrpSpPr/>
          <p:nvPr/>
        </p:nvGrpSpPr>
        <p:grpSpPr>
          <a:xfrm rot="20663724">
            <a:off x="558368" y="475953"/>
            <a:ext cx="2116321" cy="1553691"/>
            <a:chOff x="-3210224" y="5270177"/>
            <a:chExt cx="620531" cy="455561"/>
          </a:xfrm>
        </p:grpSpPr>
        <p:sp>
          <p:nvSpPr>
            <p:cNvPr id="6" name="Freeform 5">
              <a:extLst>
                <a:ext uri="{FF2B5EF4-FFF2-40B4-BE49-F238E27FC236}">
                  <a16:creationId xmlns:a16="http://schemas.microsoft.com/office/drawing/2014/main" id="{C1F1C9E7-FCEB-34EB-FF84-3144D3E99A3A}"/>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3E0B3774-CCDD-A059-E3B3-39893C256F00}"/>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8" name="Freeform 7">
              <a:extLst>
                <a:ext uri="{FF2B5EF4-FFF2-40B4-BE49-F238E27FC236}">
                  <a16:creationId xmlns:a16="http://schemas.microsoft.com/office/drawing/2014/main" id="{81B3A69E-185F-6428-AB43-2CBD376EFCD1}"/>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0" name="Freeform 9">
              <a:extLst>
                <a:ext uri="{FF2B5EF4-FFF2-40B4-BE49-F238E27FC236}">
                  <a16:creationId xmlns:a16="http://schemas.microsoft.com/office/drawing/2014/main" id="{999BAC67-F9BF-3006-B05C-53A5328F9F1B}"/>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2" name="Freeform 11">
              <a:extLst>
                <a:ext uri="{FF2B5EF4-FFF2-40B4-BE49-F238E27FC236}">
                  <a16:creationId xmlns:a16="http://schemas.microsoft.com/office/drawing/2014/main" id="{7CBA98BF-9787-4EE3-3ED3-34D365AFBFBA}"/>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5" name="Freeform 14">
              <a:extLst>
                <a:ext uri="{FF2B5EF4-FFF2-40B4-BE49-F238E27FC236}">
                  <a16:creationId xmlns:a16="http://schemas.microsoft.com/office/drawing/2014/main" id="{D7D98964-6C71-FC0B-7603-705000E1D090}"/>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411665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241D3-BC34-A9AB-696A-80A471A8B6EB}"/>
            </a:ext>
          </a:extLst>
        </p:cNvPr>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FAFBB97F-9ACA-2BEC-B599-7B56D6F95D3C}"/>
              </a:ext>
            </a:extLst>
          </p:cNvPr>
          <p:cNvSpPr>
            <a:spLocks noGrp="1"/>
          </p:cNvSpPr>
          <p:nvPr>
            <p:ph type="body" sz="quarter" idx="16"/>
          </p:nvPr>
        </p:nvSpPr>
        <p:spPr/>
        <p:txBody>
          <a:bodyPr/>
          <a:lstStyle/>
          <a:p>
            <a:r>
              <a:rPr lang="pl-PL" dirty="0"/>
              <a:t>RESILIENCE STRATEGY</a:t>
            </a:r>
          </a:p>
          <a:p>
            <a:r>
              <a:rPr lang="pl-PL" sz="3200" b="0" dirty="0"/>
              <a:t>- </a:t>
            </a:r>
            <a:r>
              <a:rPr lang="pl-PL" sz="3200" b="0" dirty="0" err="1"/>
              <a:t>defining</a:t>
            </a:r>
            <a:r>
              <a:rPr lang="pl-PL" sz="3200" b="0" dirty="0"/>
              <a:t> </a:t>
            </a:r>
            <a:r>
              <a:rPr lang="pl-PL" sz="3200" b="0" dirty="0" err="1"/>
              <a:t>resources</a:t>
            </a:r>
            <a:r>
              <a:rPr lang="pl-PL" sz="3200" b="0" dirty="0"/>
              <a:t> </a:t>
            </a:r>
            <a:r>
              <a:rPr lang="pl-PL" sz="3200" b="0" dirty="0" err="1"/>
              <a:t>needed</a:t>
            </a:r>
            <a:r>
              <a:rPr lang="pl-PL" sz="3200" b="0" dirty="0"/>
              <a:t> to </a:t>
            </a:r>
            <a:r>
              <a:rPr lang="pl-PL" sz="3200" b="0" dirty="0" err="1"/>
              <a:t>grasp</a:t>
            </a:r>
            <a:r>
              <a:rPr lang="pl-PL" sz="3200" b="0" dirty="0"/>
              <a:t> </a:t>
            </a:r>
            <a:r>
              <a:rPr lang="pl-PL" sz="3200" b="0" dirty="0" err="1"/>
              <a:t>growth</a:t>
            </a:r>
            <a:r>
              <a:rPr lang="pl-PL" sz="3200" b="0" dirty="0"/>
              <a:t> </a:t>
            </a:r>
            <a:r>
              <a:rPr lang="pl-PL" sz="3200" b="0" dirty="0" err="1"/>
              <a:t>opportunities</a:t>
            </a:r>
            <a:endParaRPr lang="pl-PL" sz="3200" b="0" dirty="0"/>
          </a:p>
          <a:p>
            <a:endParaRPr lang="pl-PL" dirty="0"/>
          </a:p>
        </p:txBody>
      </p:sp>
      <p:pic>
        <p:nvPicPr>
          <p:cNvPr id="5" name="Obraz 4">
            <a:extLst>
              <a:ext uri="{FF2B5EF4-FFF2-40B4-BE49-F238E27FC236}">
                <a16:creationId xmlns:a16="http://schemas.microsoft.com/office/drawing/2014/main" id="{A61E0BF7-4D66-DC32-7932-F5379264C2AA}"/>
              </a:ext>
            </a:extLst>
          </p:cNvPr>
          <p:cNvPicPr>
            <a:picLocks noChangeAspect="1"/>
          </p:cNvPicPr>
          <p:nvPr/>
        </p:nvPicPr>
        <p:blipFill>
          <a:blip r:embed="rId3"/>
          <a:stretch>
            <a:fillRect/>
          </a:stretch>
        </p:blipFill>
        <p:spPr>
          <a:xfrm>
            <a:off x="904856" y="2440932"/>
            <a:ext cx="10426122" cy="3537836"/>
          </a:xfrm>
          <a:prstGeom prst="rect">
            <a:avLst/>
          </a:prstGeom>
        </p:spPr>
      </p:pic>
    </p:spTree>
    <p:extLst>
      <p:ext uri="{BB962C8B-B14F-4D97-AF65-F5344CB8AC3E}">
        <p14:creationId xmlns:p14="http://schemas.microsoft.com/office/powerpoint/2010/main" val="34568811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579872-DB70-832A-93F5-085371F1F4E1}"/>
            </a:ext>
          </a:extLst>
        </p:cNvPr>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9DE476CA-57EB-697C-038D-3A611FD67255}"/>
              </a:ext>
            </a:extLst>
          </p:cNvPr>
          <p:cNvSpPr>
            <a:spLocks noGrp="1"/>
          </p:cNvSpPr>
          <p:nvPr>
            <p:ph type="body" sz="quarter" idx="16"/>
          </p:nvPr>
        </p:nvSpPr>
        <p:spPr/>
        <p:txBody>
          <a:bodyPr/>
          <a:lstStyle/>
          <a:p>
            <a:r>
              <a:rPr lang="pl-PL" dirty="0"/>
              <a:t>RESILIENCE STRATEGY</a:t>
            </a:r>
          </a:p>
          <a:p>
            <a:r>
              <a:rPr lang="pl-PL" sz="3200" b="0" dirty="0"/>
              <a:t>- </a:t>
            </a:r>
            <a:r>
              <a:rPr lang="pl-PL" sz="3200" b="0" dirty="0" err="1"/>
              <a:t>defining</a:t>
            </a:r>
            <a:r>
              <a:rPr lang="pl-PL" sz="3200" b="0" dirty="0"/>
              <a:t> </a:t>
            </a:r>
            <a:r>
              <a:rPr lang="pl-PL" sz="3200" b="0" dirty="0" err="1"/>
              <a:t>digital</a:t>
            </a:r>
            <a:r>
              <a:rPr lang="pl-PL" sz="3200" b="0" dirty="0"/>
              <a:t> </a:t>
            </a:r>
            <a:r>
              <a:rPr lang="pl-PL" sz="3200" b="0" dirty="0" err="1"/>
              <a:t>enablers</a:t>
            </a:r>
            <a:r>
              <a:rPr lang="pl-PL" sz="3200" b="0" dirty="0"/>
              <a:t> to </a:t>
            </a:r>
            <a:r>
              <a:rPr lang="pl-PL" sz="3200" b="0" dirty="0" err="1"/>
              <a:t>grasp</a:t>
            </a:r>
            <a:r>
              <a:rPr lang="pl-PL" sz="3200" b="0" dirty="0"/>
              <a:t> </a:t>
            </a:r>
            <a:r>
              <a:rPr lang="pl-PL" sz="3200" b="0" dirty="0" err="1"/>
              <a:t>growth</a:t>
            </a:r>
            <a:r>
              <a:rPr lang="pl-PL" sz="3200" b="0" dirty="0"/>
              <a:t> </a:t>
            </a:r>
            <a:r>
              <a:rPr lang="pl-PL" sz="3200" b="0" dirty="0" err="1"/>
              <a:t>opportunieties</a:t>
            </a:r>
            <a:endParaRPr lang="pl-PL" sz="3200" b="0" dirty="0"/>
          </a:p>
          <a:p>
            <a:endParaRPr lang="pl-PL" dirty="0"/>
          </a:p>
        </p:txBody>
      </p:sp>
      <p:pic>
        <p:nvPicPr>
          <p:cNvPr id="5" name="Obraz 4">
            <a:extLst>
              <a:ext uri="{FF2B5EF4-FFF2-40B4-BE49-F238E27FC236}">
                <a16:creationId xmlns:a16="http://schemas.microsoft.com/office/drawing/2014/main" id="{7AAA3132-EAF2-4BA5-D180-2859CF9BAAC8}"/>
              </a:ext>
            </a:extLst>
          </p:cNvPr>
          <p:cNvPicPr>
            <a:picLocks noChangeAspect="1"/>
          </p:cNvPicPr>
          <p:nvPr/>
        </p:nvPicPr>
        <p:blipFill>
          <a:blip r:embed="rId3"/>
          <a:stretch>
            <a:fillRect/>
          </a:stretch>
        </p:blipFill>
        <p:spPr>
          <a:xfrm>
            <a:off x="904856" y="2762744"/>
            <a:ext cx="10339249" cy="2357943"/>
          </a:xfrm>
          <a:prstGeom prst="rect">
            <a:avLst/>
          </a:prstGeom>
        </p:spPr>
      </p:pic>
    </p:spTree>
    <p:extLst>
      <p:ext uri="{BB962C8B-B14F-4D97-AF65-F5344CB8AC3E}">
        <p14:creationId xmlns:p14="http://schemas.microsoft.com/office/powerpoint/2010/main" val="2496545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AE786-6BFA-142B-CCD6-F758251282AD}"/>
            </a:ext>
          </a:extLst>
        </p:cNvPr>
        <p:cNvGrpSpPr/>
        <p:nvPr/>
      </p:nvGrpSpPr>
      <p:grpSpPr>
        <a:xfrm>
          <a:off x="0" y="0"/>
          <a:ext cx="0" cy="0"/>
          <a:chOff x="0" y="0"/>
          <a:chExt cx="0" cy="0"/>
        </a:xfrm>
      </p:grpSpPr>
      <p:sp>
        <p:nvSpPr>
          <p:cNvPr id="2" name="Symbol zastępczy tekstu 1">
            <a:extLst>
              <a:ext uri="{FF2B5EF4-FFF2-40B4-BE49-F238E27FC236}">
                <a16:creationId xmlns:a16="http://schemas.microsoft.com/office/drawing/2014/main" id="{9E2CBFDF-E8E6-2651-3848-3F6B6EB6B29D}"/>
              </a:ext>
            </a:extLst>
          </p:cNvPr>
          <p:cNvSpPr>
            <a:spLocks noGrp="1"/>
          </p:cNvSpPr>
          <p:nvPr>
            <p:ph type="body" sz="quarter" idx="16"/>
          </p:nvPr>
        </p:nvSpPr>
        <p:spPr/>
        <p:txBody>
          <a:bodyPr/>
          <a:lstStyle/>
          <a:p>
            <a:r>
              <a:rPr lang="pl-PL" dirty="0"/>
              <a:t>RESILIENCE STRATEGY</a:t>
            </a:r>
          </a:p>
          <a:p>
            <a:r>
              <a:rPr lang="pl-PL" sz="3200" b="0" dirty="0"/>
              <a:t>- </a:t>
            </a:r>
            <a:r>
              <a:rPr lang="pl-PL" sz="3200" b="0" dirty="0" err="1"/>
              <a:t>assessing</a:t>
            </a:r>
            <a:r>
              <a:rPr lang="pl-PL" sz="3200" b="0" dirty="0"/>
              <a:t> </a:t>
            </a:r>
            <a:r>
              <a:rPr lang="pl-PL" sz="3200" b="0" dirty="0" err="1"/>
              <a:t>potential</a:t>
            </a:r>
            <a:r>
              <a:rPr lang="pl-PL" sz="3200" b="0" dirty="0"/>
              <a:t> </a:t>
            </a:r>
            <a:r>
              <a:rPr lang="pl-PL" sz="3200" b="0" dirty="0" err="1"/>
              <a:t>benefits</a:t>
            </a:r>
            <a:r>
              <a:rPr lang="pl-PL" sz="3200" b="0" dirty="0"/>
              <a:t> from the </a:t>
            </a:r>
            <a:r>
              <a:rPr lang="pl-PL" sz="3200" b="0" dirty="0" err="1"/>
              <a:t>transformation</a:t>
            </a:r>
            <a:r>
              <a:rPr lang="pl-PL" sz="3200" b="0" dirty="0"/>
              <a:t> of </a:t>
            </a:r>
            <a:r>
              <a:rPr lang="pl-PL" sz="3200" b="0" dirty="0" err="1"/>
              <a:t>risks</a:t>
            </a:r>
            <a:r>
              <a:rPr lang="pl-PL" sz="3200" b="0" dirty="0"/>
              <a:t> </a:t>
            </a:r>
            <a:r>
              <a:rPr lang="pl-PL" sz="3200" b="0" dirty="0" err="1"/>
              <a:t>into</a:t>
            </a:r>
            <a:r>
              <a:rPr lang="pl-PL" sz="3200" b="0" dirty="0"/>
              <a:t> </a:t>
            </a:r>
            <a:r>
              <a:rPr lang="pl-PL" sz="3200" b="0" dirty="0" err="1"/>
              <a:t>growth</a:t>
            </a:r>
            <a:r>
              <a:rPr lang="pl-PL" sz="3200" b="0" dirty="0"/>
              <a:t> </a:t>
            </a:r>
            <a:r>
              <a:rPr lang="pl-PL" sz="3200" b="0" dirty="0" err="1"/>
              <a:t>opportunities</a:t>
            </a:r>
            <a:endParaRPr lang="pl-PL" sz="3200" b="0" dirty="0"/>
          </a:p>
          <a:p>
            <a:endParaRPr lang="pl-PL" dirty="0"/>
          </a:p>
        </p:txBody>
      </p:sp>
      <p:pic>
        <p:nvPicPr>
          <p:cNvPr id="7" name="Obraz 6">
            <a:extLst>
              <a:ext uri="{FF2B5EF4-FFF2-40B4-BE49-F238E27FC236}">
                <a16:creationId xmlns:a16="http://schemas.microsoft.com/office/drawing/2014/main" id="{EF0D9092-9D39-ADFB-7DED-C7060D699E5E}"/>
              </a:ext>
            </a:extLst>
          </p:cNvPr>
          <p:cNvPicPr>
            <a:picLocks noChangeAspect="1"/>
          </p:cNvPicPr>
          <p:nvPr/>
        </p:nvPicPr>
        <p:blipFill>
          <a:blip r:embed="rId3"/>
          <a:stretch>
            <a:fillRect/>
          </a:stretch>
        </p:blipFill>
        <p:spPr>
          <a:xfrm>
            <a:off x="904857" y="2852885"/>
            <a:ext cx="10409588" cy="2675467"/>
          </a:xfrm>
          <a:prstGeom prst="rect">
            <a:avLst/>
          </a:prstGeom>
        </p:spPr>
      </p:pic>
    </p:spTree>
    <p:extLst>
      <p:ext uri="{BB962C8B-B14F-4D97-AF65-F5344CB8AC3E}">
        <p14:creationId xmlns:p14="http://schemas.microsoft.com/office/powerpoint/2010/main" val="18820666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AAE27-4F2F-2848-05EF-BE20BC6F99F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B8C6E238-063F-7B0F-BD40-370E093B7DE6}"/>
              </a:ext>
            </a:extLst>
          </p:cNvPr>
          <p:cNvSpPr>
            <a:spLocks noGrp="1"/>
          </p:cNvSpPr>
          <p:nvPr>
            <p:ph type="body" sz="quarter" idx="16"/>
          </p:nvPr>
        </p:nvSpPr>
        <p:spPr>
          <a:xfrm>
            <a:off x="600999" y="835089"/>
            <a:ext cx="3441612" cy="3234493"/>
          </a:xfrm>
          <a:prstGeom prst="rect">
            <a:avLst/>
          </a:prstGeom>
        </p:spPr>
        <p:txBody>
          <a:bodyPr/>
          <a:lstStyle/>
          <a:p>
            <a:r>
              <a:rPr lang="pl-PL" dirty="0"/>
              <a:t>RESULT:</a:t>
            </a:r>
          </a:p>
          <a:p>
            <a:r>
              <a:rPr lang="pl-PL" sz="3200" b="0" dirty="0" err="1"/>
              <a:t>An</a:t>
            </a:r>
            <a:r>
              <a:rPr lang="pl-PL" sz="3200" b="0" dirty="0"/>
              <a:t> </a:t>
            </a:r>
            <a:r>
              <a:rPr lang="pl-PL" sz="3200" b="0" dirty="0" err="1"/>
              <a:t>easy</a:t>
            </a:r>
            <a:r>
              <a:rPr lang="pl-PL" sz="3200" b="0" dirty="0"/>
              <a:t> to </a:t>
            </a:r>
            <a:r>
              <a:rPr lang="pl-PL" sz="3200" b="0" dirty="0" err="1"/>
              <a:t>understand</a:t>
            </a:r>
            <a:r>
              <a:rPr lang="pl-PL" sz="3200" b="0" dirty="0"/>
              <a:t> and </a:t>
            </a:r>
            <a:r>
              <a:rPr lang="pl-PL" sz="3200" b="0" dirty="0" err="1"/>
              <a:t>informative</a:t>
            </a:r>
            <a:r>
              <a:rPr lang="pl-PL" sz="3200" b="0" dirty="0"/>
              <a:t> </a:t>
            </a:r>
            <a:r>
              <a:rPr lang="pl-PL" sz="3200" b="0" dirty="0" err="1"/>
              <a:t>digitally-enabled</a:t>
            </a:r>
            <a:r>
              <a:rPr lang="pl-PL" sz="3200" b="0" dirty="0"/>
              <a:t>  </a:t>
            </a:r>
            <a:r>
              <a:rPr lang="pl-PL" sz="3200" b="0" dirty="0" err="1"/>
              <a:t>Resilience</a:t>
            </a:r>
            <a:r>
              <a:rPr lang="pl-PL" sz="3200" b="0" dirty="0"/>
              <a:t> </a:t>
            </a:r>
            <a:r>
              <a:rPr lang="pl-PL" sz="3200" b="0" dirty="0" err="1"/>
              <a:t>strategy</a:t>
            </a:r>
            <a:endParaRPr lang="en-US" sz="3200" b="0" dirty="0"/>
          </a:p>
        </p:txBody>
      </p:sp>
      <p:grpSp>
        <p:nvGrpSpPr>
          <p:cNvPr id="5" name="Group 4">
            <a:extLst>
              <a:ext uri="{FF2B5EF4-FFF2-40B4-BE49-F238E27FC236}">
                <a16:creationId xmlns:a16="http://schemas.microsoft.com/office/drawing/2014/main" id="{F587BA88-75BA-4E54-DD40-DF9D314900F5}"/>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4A3DDF14-655D-C567-9571-EA276EE50250}"/>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90AD111F-738A-74DC-651A-23548E6B78BF}"/>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B832BB5-FA44-C249-98CE-2BAB955DAA71}"/>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E2D6621C-35DE-EEA1-1AA1-DF8166522588}"/>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0152E035-6F0B-220A-FFA9-7DFCB0997D08}"/>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9B82D66-8BA3-97EF-1779-AD237E1A2200}"/>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14" name="Symbol zastępczy tekstu 13">
            <a:extLst>
              <a:ext uri="{FF2B5EF4-FFF2-40B4-BE49-F238E27FC236}">
                <a16:creationId xmlns:a16="http://schemas.microsoft.com/office/drawing/2014/main" id="{BEC967A3-B2B2-27A0-8784-285EAB6E87C0}"/>
              </a:ext>
            </a:extLst>
          </p:cNvPr>
          <p:cNvSpPr>
            <a:spLocks noGrp="1"/>
          </p:cNvSpPr>
          <p:nvPr>
            <p:ph type="body" sz="quarter" idx="18"/>
          </p:nvPr>
        </p:nvSpPr>
        <p:spPr/>
        <p:txBody>
          <a:bodyPr/>
          <a:lstStyle/>
          <a:p>
            <a:pPr marL="0" indent="0" algn="ctr"/>
            <a:r>
              <a:rPr lang="pl-PL" sz="2000" i="1" dirty="0" err="1"/>
              <a:t>Look</a:t>
            </a:r>
            <a:r>
              <a:rPr lang="pl-PL" sz="2000" i="1" dirty="0"/>
              <a:t> at the </a:t>
            </a:r>
            <a:r>
              <a:rPr lang="pl-PL" sz="2000" i="1" dirty="0" err="1"/>
              <a:t>comprehensive</a:t>
            </a:r>
            <a:r>
              <a:rPr lang="pl-PL" sz="2000" i="1" dirty="0"/>
              <a:t> </a:t>
            </a:r>
            <a:r>
              <a:rPr lang="pl-PL" sz="2000" i="1" dirty="0" err="1"/>
              <a:t>analysis</a:t>
            </a:r>
            <a:r>
              <a:rPr lang="pl-PL" sz="2000" i="1" dirty="0"/>
              <a:t> in: </a:t>
            </a:r>
            <a:r>
              <a:rPr lang="en-US" sz="2000" i="1" dirty="0"/>
              <a:t>CASE STUDY ANALYSIS </a:t>
            </a:r>
            <a:r>
              <a:rPr lang="en-US" sz="2000" i="1" dirty="0" err="1"/>
              <a:t>TEMPLATE_Building</a:t>
            </a:r>
            <a:r>
              <a:rPr lang="en-US" sz="2000" i="1" dirty="0"/>
              <a:t> Resilience Strategy</a:t>
            </a:r>
            <a:endParaRPr lang="pl-PL" sz="2000" i="1" dirty="0"/>
          </a:p>
        </p:txBody>
      </p:sp>
      <p:pic>
        <p:nvPicPr>
          <p:cNvPr id="16" name="Obraz 15">
            <a:extLst>
              <a:ext uri="{FF2B5EF4-FFF2-40B4-BE49-F238E27FC236}">
                <a16:creationId xmlns:a16="http://schemas.microsoft.com/office/drawing/2014/main" id="{4FACDF53-E2D4-A877-3714-DF2890849B37}"/>
              </a:ext>
            </a:extLst>
          </p:cNvPr>
          <p:cNvPicPr>
            <a:picLocks noChangeAspect="1"/>
          </p:cNvPicPr>
          <p:nvPr/>
        </p:nvPicPr>
        <p:blipFill>
          <a:blip r:embed="rId3"/>
          <a:stretch>
            <a:fillRect/>
          </a:stretch>
        </p:blipFill>
        <p:spPr>
          <a:xfrm>
            <a:off x="4489933" y="1889090"/>
            <a:ext cx="6893456" cy="4649231"/>
          </a:xfrm>
          <a:prstGeom prst="rect">
            <a:avLst/>
          </a:prstGeom>
        </p:spPr>
      </p:pic>
    </p:spTree>
    <p:extLst>
      <p:ext uri="{BB962C8B-B14F-4D97-AF65-F5344CB8AC3E}">
        <p14:creationId xmlns:p14="http://schemas.microsoft.com/office/powerpoint/2010/main" val="30260968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BAE0B520-E999-AE80-4EF8-40CE3C034B49}"/>
              </a:ext>
            </a:extLst>
          </p:cNvPr>
          <p:cNvPicPr>
            <a:picLocks noGrp="1" noChangeAspect="1"/>
          </p:cNvPicPr>
          <p:nvPr>
            <p:ph type="pic" sz="quarter" idx="11"/>
          </p:nvPr>
        </p:nvPicPr>
        <p:blipFill>
          <a:blip r:embed="rId3"/>
          <a:srcRect t="27854" b="27854"/>
          <a:stretch/>
        </p:blipFill>
        <p:spPr>
          <a:xfrm>
            <a:off x="0" y="2356508"/>
            <a:ext cx="12192000" cy="3600033"/>
          </a:xfrm>
        </p:spPr>
      </p:pic>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p:txBody>
          <a:bodyPr/>
          <a:lstStyle/>
          <a:p>
            <a:pPr marL="0" indent="0">
              <a:buNone/>
            </a:pPr>
            <a:r>
              <a:rPr lang="en-US" sz="3000" dirty="0" err="1">
                <a:solidFill>
                  <a:schemeClr val="bg1"/>
                </a:solidFill>
              </a:rPr>
              <a:t>www.DIGIFABS.eu</a:t>
            </a:r>
            <a:endParaRPr lang="en-US" sz="3000" dirty="0">
              <a:solidFill>
                <a:schemeClr val="bg1"/>
              </a:solidFill>
            </a:endParaRPr>
          </a:p>
          <a:p>
            <a:endParaRPr lang="en-US"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7264800" y="2440422"/>
            <a:ext cx="5881764" cy="634242"/>
          </a:xfrm>
          <a:prstGeom prst="rect">
            <a:avLst/>
          </a:prstGeom>
        </p:spPr>
        <p:txBody>
          <a:bodyPr>
            <a:normAutofit/>
          </a:bodyPr>
          <a:lstStyle/>
          <a:p>
            <a:r>
              <a:rPr lang="en-US" dirty="0"/>
              <a:t>Follow our journey</a:t>
            </a:r>
          </a:p>
        </p:txBody>
      </p:sp>
      <p:grpSp>
        <p:nvGrpSpPr>
          <p:cNvPr id="12" name="Group 11">
            <a:extLst>
              <a:ext uri="{FF2B5EF4-FFF2-40B4-BE49-F238E27FC236}">
                <a16:creationId xmlns:a16="http://schemas.microsoft.com/office/drawing/2014/main" id="{90CB6D7C-2714-A7DF-3CC9-B5CA9A98E689}"/>
              </a:ext>
            </a:extLst>
          </p:cNvPr>
          <p:cNvGrpSpPr/>
          <p:nvPr/>
        </p:nvGrpSpPr>
        <p:grpSpPr>
          <a:xfrm rot="5400000">
            <a:off x="789636" y="832604"/>
            <a:ext cx="2708755" cy="4905727"/>
            <a:chOff x="-409167" y="2114737"/>
            <a:chExt cx="4291385" cy="7771969"/>
          </a:xfrm>
        </p:grpSpPr>
        <p:pic>
          <p:nvPicPr>
            <p:cNvPr id="13" name="Picture 12">
              <a:extLst>
                <a:ext uri="{FF2B5EF4-FFF2-40B4-BE49-F238E27FC236}">
                  <a16:creationId xmlns:a16="http://schemas.microsoft.com/office/drawing/2014/main" id="{14499C04-F52D-41B4-8610-8D736C7203DE}"/>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l="80686" b="57537"/>
            <a:stretch/>
          </p:blipFill>
          <p:spPr>
            <a:xfrm rot="16558380">
              <a:off x="-315198" y="5689289"/>
              <a:ext cx="4103448" cy="4291385"/>
            </a:xfrm>
            <a:prstGeom prst="rect">
              <a:avLst/>
            </a:prstGeom>
          </p:spPr>
        </p:pic>
        <p:grpSp>
          <p:nvGrpSpPr>
            <p:cNvPr id="14" name="Graphic 12">
              <a:extLst>
                <a:ext uri="{FF2B5EF4-FFF2-40B4-BE49-F238E27FC236}">
                  <a16:creationId xmlns:a16="http://schemas.microsoft.com/office/drawing/2014/main" id="{E38F70E2-2BC2-FB61-1519-C6EB904DED64}"/>
                </a:ext>
              </a:extLst>
            </p:cNvPr>
            <p:cNvGrpSpPr/>
            <p:nvPr/>
          </p:nvGrpSpPr>
          <p:grpSpPr>
            <a:xfrm rot="19847811">
              <a:off x="615942" y="4225592"/>
              <a:ext cx="1961442" cy="2154246"/>
              <a:chOff x="-2038141" y="4233216"/>
              <a:chExt cx="284812" cy="312808"/>
            </a:xfrm>
          </p:grpSpPr>
          <p:sp>
            <p:nvSpPr>
              <p:cNvPr id="24" name="Freeform 23">
                <a:extLst>
                  <a:ext uri="{FF2B5EF4-FFF2-40B4-BE49-F238E27FC236}">
                    <a16:creationId xmlns:a16="http://schemas.microsoft.com/office/drawing/2014/main" id="{79DC8E13-FEAC-54EC-EC78-936376FE5B2E}"/>
                  </a:ext>
                </a:extLst>
              </p:cNvPr>
              <p:cNvSpPr/>
              <p:nvPr/>
            </p:nvSpPr>
            <p:spPr>
              <a:xfrm>
                <a:off x="-1860328" y="4323648"/>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00AAD3"/>
              </a:solidFill>
              <a:ln w="9502"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314DE3D2-082F-C828-56E2-7FCC39B7C18A}"/>
                  </a:ext>
                </a:extLst>
              </p:cNvPr>
              <p:cNvSpPr/>
              <p:nvPr/>
            </p:nvSpPr>
            <p:spPr>
              <a:xfrm>
                <a:off x="-2038141" y="4246817"/>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B028FE73-EB2D-D9EC-4E78-6692E7E71314}"/>
                  </a:ext>
                </a:extLst>
              </p:cNvPr>
              <p:cNvSpPr/>
              <p:nvPr/>
            </p:nvSpPr>
            <p:spPr>
              <a:xfrm>
                <a:off x="-1828516" y="4233216"/>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7394F58A-B57F-A912-F22C-8FE0861827FD}"/>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5" name="Group 14">
              <a:extLst>
                <a:ext uri="{FF2B5EF4-FFF2-40B4-BE49-F238E27FC236}">
                  <a16:creationId xmlns:a16="http://schemas.microsoft.com/office/drawing/2014/main" id="{2DABEFBD-D864-C62C-446C-38496B366CEB}"/>
                </a:ext>
              </a:extLst>
            </p:cNvPr>
            <p:cNvGrpSpPr/>
            <p:nvPr/>
          </p:nvGrpSpPr>
          <p:grpSpPr>
            <a:xfrm rot="20663724">
              <a:off x="819725" y="2114737"/>
              <a:ext cx="2318251" cy="1701938"/>
              <a:chOff x="-3210224" y="5270177"/>
              <a:chExt cx="620531" cy="455561"/>
            </a:xfrm>
          </p:grpSpPr>
          <p:sp>
            <p:nvSpPr>
              <p:cNvPr id="16" name="Freeform 15">
                <a:extLst>
                  <a:ext uri="{FF2B5EF4-FFF2-40B4-BE49-F238E27FC236}">
                    <a16:creationId xmlns:a16="http://schemas.microsoft.com/office/drawing/2014/main" id="{2A7F00F9-B573-1168-6379-3DA953E22C9F}"/>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B16F0ED-F7EC-6102-6037-756B591007C6}"/>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AF9789D-10D4-476C-9005-E4FD025EF6F7}"/>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79DD9501-FCDF-8DE6-BED3-71C1960678FA}"/>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22C91E3C-E34B-DD89-CF3D-B3ABEF18A988}"/>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F4EB6E80-A570-0F68-633B-310DEADED1EA}"/>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grpSp>
      <p:grpSp>
        <p:nvGrpSpPr>
          <p:cNvPr id="3" name="Group 2">
            <a:extLst>
              <a:ext uri="{FF2B5EF4-FFF2-40B4-BE49-F238E27FC236}">
                <a16:creationId xmlns:a16="http://schemas.microsoft.com/office/drawing/2014/main" id="{86BE5D54-1D3C-0515-498D-AE6F289D50AE}"/>
              </a:ext>
            </a:extLst>
          </p:cNvPr>
          <p:cNvGrpSpPr/>
          <p:nvPr/>
        </p:nvGrpSpPr>
        <p:grpSpPr>
          <a:xfrm>
            <a:off x="9714153" y="3110892"/>
            <a:ext cx="1355588" cy="399600"/>
            <a:chOff x="571792" y="8619411"/>
            <a:chExt cx="1355588" cy="399600"/>
          </a:xfrm>
        </p:grpSpPr>
        <p:sp>
          <p:nvSpPr>
            <p:cNvPr id="4" name="TextBox 3">
              <a:extLst>
                <a:ext uri="{FF2B5EF4-FFF2-40B4-BE49-F238E27FC236}">
                  <a16:creationId xmlns:a16="http://schemas.microsoft.com/office/drawing/2014/main" id="{8E2638F7-DDEF-7425-D9C4-BBB92BAF2FEA}"/>
                </a:ext>
              </a:extLst>
            </p:cNvPr>
            <p:cNvSpPr txBox="1"/>
            <p:nvPr/>
          </p:nvSpPr>
          <p:spPr>
            <a:xfrm>
              <a:off x="580499" y="8647697"/>
              <a:ext cx="387064" cy="369332"/>
            </a:xfrm>
            <a:prstGeom prst="rect">
              <a:avLst/>
            </a:prstGeom>
            <a:noFill/>
          </p:spPr>
          <p:txBody>
            <a:bodyPr wrap="square" rtlCol="0">
              <a:spAutoFit/>
            </a:bodyPr>
            <a:lstStyle/>
            <a:p>
              <a:pPr algn="ctr"/>
              <a:r>
                <a:rPr lang="en-US" dirty="0">
                  <a:solidFill>
                    <a:srgbClr val="0D1C48"/>
                  </a:solidFill>
                  <a:hlinkClick r:id="rId5">
                    <a:extLst>
                      <a:ext uri="{A12FA001-AC4F-418D-AE19-62706E023703}">
                        <ahyp:hlinkClr xmlns:ahyp="http://schemas.microsoft.com/office/drawing/2018/hyperlinkcolor" val="tx"/>
                      </a:ext>
                    </a:extLst>
                  </a:hlinkClick>
                </a:rPr>
                <a:t>l</a:t>
              </a:r>
              <a:endParaRPr lang="en-US" dirty="0">
                <a:solidFill>
                  <a:srgbClr val="0D1C48"/>
                </a:solidFill>
              </a:endParaRPr>
            </a:p>
          </p:txBody>
        </p:sp>
        <p:sp>
          <p:nvSpPr>
            <p:cNvPr id="5" name="TextBox 4">
              <a:extLst>
                <a:ext uri="{FF2B5EF4-FFF2-40B4-BE49-F238E27FC236}">
                  <a16:creationId xmlns:a16="http://schemas.microsoft.com/office/drawing/2014/main" id="{40D6D955-97F7-2491-60D1-FB71991587BF}"/>
                </a:ext>
              </a:extLst>
            </p:cNvPr>
            <p:cNvSpPr txBox="1"/>
            <p:nvPr/>
          </p:nvSpPr>
          <p:spPr>
            <a:xfrm>
              <a:off x="1094747" y="8643622"/>
              <a:ext cx="367230" cy="369332"/>
            </a:xfrm>
            <a:prstGeom prst="rect">
              <a:avLst/>
            </a:prstGeom>
            <a:noFill/>
          </p:spPr>
          <p:txBody>
            <a:bodyPr wrap="square" rtlCol="0">
              <a:spAutoFit/>
            </a:bodyPr>
            <a:lstStyle/>
            <a:p>
              <a:pPr algn="ctr"/>
              <a:r>
                <a:rPr lang="en-US" dirty="0">
                  <a:solidFill>
                    <a:srgbClr val="0D1C48"/>
                  </a:solidFill>
                  <a:hlinkClick r:id="rId6">
                    <a:extLst>
                      <a:ext uri="{A12FA001-AC4F-418D-AE19-62706E023703}">
                        <ahyp:hlinkClr xmlns:ahyp="http://schemas.microsoft.com/office/drawing/2018/hyperlinkcolor" val="tx"/>
                      </a:ext>
                    </a:extLst>
                  </a:hlinkClick>
                </a:rPr>
                <a:t>in</a:t>
              </a:r>
              <a:endParaRPr lang="en-US" dirty="0">
                <a:solidFill>
                  <a:srgbClr val="0D1C48"/>
                </a:solidFill>
              </a:endParaRPr>
            </a:p>
          </p:txBody>
        </p:sp>
        <p:sp>
          <p:nvSpPr>
            <p:cNvPr id="6" name="TextBox 5">
              <a:extLst>
                <a:ext uri="{FF2B5EF4-FFF2-40B4-BE49-F238E27FC236}">
                  <a16:creationId xmlns:a16="http://schemas.microsoft.com/office/drawing/2014/main" id="{968BC416-290A-7BDC-2785-975FE800FD4D}"/>
                </a:ext>
              </a:extLst>
            </p:cNvPr>
            <p:cNvSpPr txBox="1"/>
            <p:nvPr/>
          </p:nvSpPr>
          <p:spPr>
            <a:xfrm>
              <a:off x="1588195" y="8641490"/>
              <a:ext cx="283734" cy="369332"/>
            </a:xfrm>
            <a:prstGeom prst="rect">
              <a:avLst/>
            </a:prstGeom>
            <a:noFill/>
          </p:spPr>
          <p:txBody>
            <a:bodyPr wrap="square" rtlCol="0">
              <a:spAutoFit/>
            </a:bodyPr>
            <a:lstStyle/>
            <a:p>
              <a:pPr algn="ctr"/>
              <a:r>
                <a:rPr lang="en-US" dirty="0">
                  <a:solidFill>
                    <a:srgbClr val="0D1C48"/>
                  </a:solidFill>
                  <a:hlinkClick r:id="rId7">
                    <a:extLst>
                      <a:ext uri="{A12FA001-AC4F-418D-AE19-62706E023703}">
                        <ahyp:hlinkClr xmlns:ahyp="http://schemas.microsoft.com/office/drawing/2018/hyperlinkcolor" val="tx"/>
                      </a:ext>
                    </a:extLst>
                  </a:hlinkClick>
                </a:rPr>
                <a:t>f</a:t>
              </a:r>
              <a:endParaRPr lang="en-US" dirty="0">
                <a:solidFill>
                  <a:srgbClr val="0D1C48"/>
                </a:solidFill>
              </a:endParaRPr>
            </a:p>
          </p:txBody>
        </p:sp>
        <p:grpSp>
          <p:nvGrpSpPr>
            <p:cNvPr id="7" name="Graphic 3">
              <a:extLst>
                <a:ext uri="{FF2B5EF4-FFF2-40B4-BE49-F238E27FC236}">
                  <a16:creationId xmlns:a16="http://schemas.microsoft.com/office/drawing/2014/main" id="{09C62B0D-C8C9-F4EC-BB5E-A8B17FE8735B}"/>
                </a:ext>
              </a:extLst>
            </p:cNvPr>
            <p:cNvGrpSpPr>
              <a:grpSpLocks noChangeAspect="1"/>
            </p:cNvGrpSpPr>
            <p:nvPr/>
          </p:nvGrpSpPr>
          <p:grpSpPr>
            <a:xfrm>
              <a:off x="1528076" y="8619411"/>
              <a:ext cx="399304" cy="399600"/>
              <a:chOff x="-1196056" y="2499889"/>
              <a:chExt cx="850463" cy="851093"/>
            </a:xfrm>
          </p:grpSpPr>
          <p:sp>
            <p:nvSpPr>
              <p:cNvPr id="45" name="Freeform 44">
                <a:extLst>
                  <a:ext uri="{FF2B5EF4-FFF2-40B4-BE49-F238E27FC236}">
                    <a16:creationId xmlns:a16="http://schemas.microsoft.com/office/drawing/2014/main" id="{D44FB934-483D-59F7-6F8B-79E9A1473A7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6" name="Freeform 45">
                <a:extLst>
                  <a:ext uri="{FF2B5EF4-FFF2-40B4-BE49-F238E27FC236}">
                    <a16:creationId xmlns:a16="http://schemas.microsoft.com/office/drawing/2014/main" id="{B14CAFAA-2BC1-C714-F003-8EC4BE9DA63B}"/>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8" name="Group 7">
              <a:extLst>
                <a:ext uri="{FF2B5EF4-FFF2-40B4-BE49-F238E27FC236}">
                  <a16:creationId xmlns:a16="http://schemas.microsoft.com/office/drawing/2014/main" id="{A87308A4-C027-E662-D497-7C56883AC854}"/>
                </a:ext>
              </a:extLst>
            </p:cNvPr>
            <p:cNvGrpSpPr/>
            <p:nvPr/>
          </p:nvGrpSpPr>
          <p:grpSpPr>
            <a:xfrm>
              <a:off x="1063321" y="8619411"/>
              <a:ext cx="398945" cy="398945"/>
              <a:chOff x="1063321" y="8619411"/>
              <a:chExt cx="398945" cy="398945"/>
            </a:xfrm>
          </p:grpSpPr>
          <p:sp>
            <p:nvSpPr>
              <p:cNvPr id="41" name="Freeform 40">
                <a:extLst>
                  <a:ext uri="{FF2B5EF4-FFF2-40B4-BE49-F238E27FC236}">
                    <a16:creationId xmlns:a16="http://schemas.microsoft.com/office/drawing/2014/main" id="{67F8044C-9F8E-3D8B-0C7D-7F7C1C357A05}"/>
                  </a:ext>
                </a:extLst>
              </p:cNvPr>
              <p:cNvSpPr/>
              <p:nvPr/>
            </p:nvSpPr>
            <p:spPr>
              <a:xfrm>
                <a:off x="1063321" y="8619411"/>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2" name="Freeform 41">
                <a:extLst>
                  <a:ext uri="{FF2B5EF4-FFF2-40B4-BE49-F238E27FC236}">
                    <a16:creationId xmlns:a16="http://schemas.microsoft.com/office/drawing/2014/main" id="{B8529672-8F55-9104-2CB5-CA1618FF9525}"/>
                  </a:ext>
                </a:extLst>
              </p:cNvPr>
              <p:cNvSpPr/>
              <p:nvPr/>
            </p:nvSpPr>
            <p:spPr>
              <a:xfrm>
                <a:off x="1137200" y="8693291"/>
                <a:ext cx="251187" cy="251188"/>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DF50BDB2-813D-8667-5A5C-BD177DF7407C}"/>
                  </a:ext>
                </a:extLst>
              </p:cNvPr>
              <p:cNvSpPr/>
              <p:nvPr/>
            </p:nvSpPr>
            <p:spPr>
              <a:xfrm>
                <a:off x="1198371" y="8754461"/>
                <a:ext cx="128844" cy="128845"/>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D92F9184-E830-4E66-06D4-7FC57899600F}"/>
                  </a:ext>
                </a:extLst>
              </p:cNvPr>
              <p:cNvSpPr/>
              <p:nvPr/>
            </p:nvSpPr>
            <p:spPr>
              <a:xfrm>
                <a:off x="1314804" y="8736728"/>
                <a:ext cx="30142" cy="30142"/>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9" name="Group 8">
              <a:extLst>
                <a:ext uri="{FF2B5EF4-FFF2-40B4-BE49-F238E27FC236}">
                  <a16:creationId xmlns:a16="http://schemas.microsoft.com/office/drawing/2014/main" id="{FD36AF10-2984-F6EB-1420-96B5464DD690}"/>
                </a:ext>
              </a:extLst>
            </p:cNvPr>
            <p:cNvGrpSpPr/>
            <p:nvPr/>
          </p:nvGrpSpPr>
          <p:grpSpPr>
            <a:xfrm>
              <a:off x="571792" y="8619411"/>
              <a:ext cx="398945" cy="398945"/>
              <a:chOff x="571792" y="8619413"/>
              <a:chExt cx="398945" cy="398945"/>
            </a:xfrm>
          </p:grpSpPr>
          <p:sp>
            <p:nvSpPr>
              <p:cNvPr id="10" name="Freeform 9">
                <a:extLst>
                  <a:ext uri="{FF2B5EF4-FFF2-40B4-BE49-F238E27FC236}">
                    <a16:creationId xmlns:a16="http://schemas.microsoft.com/office/drawing/2014/main" id="{4F576C0D-25FF-E0A6-47C0-DE56E2CA006A}"/>
                  </a:ext>
                </a:extLst>
              </p:cNvPr>
              <p:cNvSpPr/>
              <p:nvPr/>
            </p:nvSpPr>
            <p:spPr>
              <a:xfrm>
                <a:off x="571792" y="8619413"/>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2" name="Freeform 21">
                <a:extLst>
                  <a:ext uri="{FF2B5EF4-FFF2-40B4-BE49-F238E27FC236}">
                    <a16:creationId xmlns:a16="http://schemas.microsoft.com/office/drawing/2014/main" id="{29AE6FD0-D5C0-AAA6-7A30-E6AD09B1554F}"/>
                  </a:ext>
                </a:extLst>
              </p:cNvPr>
              <p:cNvSpPr/>
              <p:nvPr/>
            </p:nvSpPr>
            <p:spPr>
              <a:xfrm>
                <a:off x="737313" y="8764313"/>
                <a:ext cx="166386" cy="168305"/>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945FC9DF-AC49-9742-F805-A80FC3C9C797}"/>
                  </a:ext>
                </a:extLst>
              </p:cNvPr>
              <p:cNvSpPr/>
              <p:nvPr/>
            </p:nvSpPr>
            <p:spPr>
              <a:xfrm>
                <a:off x="652527" y="8768260"/>
                <a:ext cx="54533" cy="164159"/>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9327F084-1188-B75E-7602-FB2D32539D15}"/>
                  </a:ext>
                </a:extLst>
              </p:cNvPr>
              <p:cNvSpPr/>
              <p:nvPr/>
            </p:nvSpPr>
            <p:spPr>
              <a:xfrm>
                <a:off x="649266" y="8689066"/>
                <a:ext cx="61397" cy="5701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698255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DBAD2CB4-1ACD-9900-B2DC-52DB08C63A60}"/>
              </a:ext>
            </a:extLst>
          </p:cNvPr>
          <p:cNvPicPr>
            <a:picLocks noGrp="1" noChangeAspect="1"/>
          </p:cNvPicPr>
          <p:nvPr>
            <p:ph type="pic" sz="quarter" idx="11"/>
          </p:nvPr>
        </p:nvPicPr>
        <p:blipFill>
          <a:blip r:embed="rId3"/>
          <a:srcRect t="37479" b="37479"/>
          <a:stretch/>
        </p:blipFill>
        <p:spPr/>
      </p:pic>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2376732" y="3151705"/>
            <a:ext cx="700387" cy="566443"/>
          </a:xfrm>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3212029" y="3151706"/>
            <a:ext cx="7646734" cy="566444"/>
          </a:xfrm>
          <a:prstGeom prst="rect">
            <a:avLst/>
          </a:prstGeom>
        </p:spPr>
        <p:txBody>
          <a:bodyPr/>
          <a:lstStyle/>
          <a:p>
            <a:r>
              <a:rPr lang="pl-PL" dirty="0" err="1"/>
              <a:t>Organizational</a:t>
            </a:r>
            <a:r>
              <a:rPr lang="pl-PL" dirty="0"/>
              <a:t> </a:t>
            </a:r>
            <a:r>
              <a:rPr lang="pl-PL" dirty="0" err="1"/>
              <a:t>resilience</a:t>
            </a:r>
            <a:r>
              <a:rPr lang="pl-PL" dirty="0"/>
              <a:t> </a:t>
            </a:r>
            <a:r>
              <a:rPr lang="pl-PL" dirty="0" err="1"/>
              <a:t>landscape</a:t>
            </a:r>
            <a:r>
              <a:rPr lang="pl-PL" dirty="0"/>
              <a:t> in F&amp;B </a:t>
            </a:r>
            <a:r>
              <a:rPr lang="pl-PL" dirty="0" err="1"/>
              <a:t>sector</a:t>
            </a:r>
            <a:endParaRPr lang="en-US" dirty="0"/>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2372332" y="3704732"/>
            <a:ext cx="700387" cy="566443"/>
          </a:xfrm>
        </p:spPr>
        <p:txBody>
          <a:bodyPr/>
          <a:lstStyle/>
          <a:p>
            <a:r>
              <a:rPr lang="en-US" dirty="0"/>
              <a:t>0</a:t>
            </a:r>
            <a:r>
              <a:rPr lang="pl-PL" dirty="0"/>
              <a:t>2</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3212029" y="3693317"/>
            <a:ext cx="8221700" cy="566444"/>
          </a:xfrm>
          <a:prstGeom prst="rect">
            <a:avLst/>
          </a:prstGeom>
        </p:spPr>
        <p:txBody>
          <a:bodyPr/>
          <a:lstStyle/>
          <a:p>
            <a:r>
              <a:rPr lang="pl-PL" dirty="0"/>
              <a:t>Digital </a:t>
            </a:r>
            <a:r>
              <a:rPr lang="pl-PL" dirty="0" err="1"/>
              <a:t>solutions</a:t>
            </a:r>
            <a:r>
              <a:rPr lang="pl-PL" dirty="0"/>
              <a:t> as </a:t>
            </a:r>
            <a:r>
              <a:rPr lang="pl-PL" dirty="0" err="1"/>
              <a:t>resilience</a:t>
            </a:r>
            <a:r>
              <a:rPr lang="pl-PL" dirty="0"/>
              <a:t> </a:t>
            </a:r>
            <a:r>
              <a:rPr lang="pl-PL" dirty="0" err="1"/>
              <a:t>enablers</a:t>
            </a:r>
            <a:endParaRPr lang="en-US" dirty="0"/>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2372332" y="4283831"/>
            <a:ext cx="700387" cy="566443"/>
          </a:xfrm>
        </p:spPr>
        <p:txBody>
          <a:bodyPr/>
          <a:lstStyle/>
          <a:p>
            <a:r>
              <a:rPr lang="en-US" dirty="0"/>
              <a:t>0</a:t>
            </a:r>
            <a:r>
              <a:rPr lang="pl-PL" dirty="0"/>
              <a:t>3</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3207629" y="4283832"/>
            <a:ext cx="7646734" cy="566444"/>
          </a:xfrm>
          <a:prstGeom prst="rect">
            <a:avLst/>
          </a:prstGeom>
        </p:spPr>
        <p:txBody>
          <a:bodyPr/>
          <a:lstStyle/>
          <a:p>
            <a:r>
              <a:rPr lang="pl-PL" dirty="0" err="1"/>
              <a:t>Resilience</a:t>
            </a:r>
            <a:r>
              <a:rPr lang="pl-PL" dirty="0"/>
              <a:t> </a:t>
            </a:r>
            <a:r>
              <a:rPr lang="pl-PL" dirty="0" err="1"/>
              <a:t>Strategy</a:t>
            </a:r>
            <a:endParaRPr lang="en-US" dirty="0"/>
          </a:p>
        </p:txBody>
      </p:sp>
      <p:sp>
        <p:nvSpPr>
          <p:cNvPr id="12" name="Rectangle 11">
            <a:extLst>
              <a:ext uri="{FF2B5EF4-FFF2-40B4-BE49-F238E27FC236}">
                <a16:creationId xmlns:a16="http://schemas.microsoft.com/office/drawing/2014/main" id="{FD1AE6A7-36AA-0C4F-0261-5C67EE120960}"/>
              </a:ext>
            </a:extLst>
          </p:cNvPr>
          <p:cNvSpPr/>
          <p:nvPr/>
        </p:nvSpPr>
        <p:spPr>
          <a:xfrm>
            <a:off x="345172" y="1007603"/>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529" b="0" i="0" u="none" strike="noStrike" kern="1200" cap="none" spc="0" normalizeH="0" baseline="0" noProof="0" dirty="0">
              <a:ln>
                <a:noFill/>
              </a:ln>
              <a:solidFill>
                <a:srgbClr val="FFFFFF"/>
              </a:solidFill>
              <a:effectLst/>
              <a:uLnTx/>
              <a:uFillTx/>
              <a:latin typeface="Montserrat" panose="00000500000000000000" pitchFamily="50" charset="0"/>
              <a:ea typeface="+mn-ea"/>
              <a:cs typeface="+mn-cs"/>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29195" y="1059901"/>
            <a:ext cx="2577693"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324" normalizeH="0" baseline="0" noProof="0" dirty="0">
                <a:ln>
                  <a:noFill/>
                </a:ln>
                <a:solidFill>
                  <a:srgbClr val="F58220"/>
                </a:solidFill>
                <a:effectLst/>
                <a:uLnTx/>
                <a:uFillTx/>
                <a:latin typeface="Calibri" panose="020F0502020204030204" pitchFamily="34" charset="0"/>
                <a:ea typeface="+mn-ea"/>
                <a:cs typeface="Calibri" panose="020F0502020204030204" pitchFamily="34" charset="0"/>
              </a:rPr>
              <a:t>CONTENTS</a:t>
            </a:r>
          </a:p>
        </p:txBody>
      </p:sp>
      <p:grpSp>
        <p:nvGrpSpPr>
          <p:cNvPr id="5" name="Group 4">
            <a:extLst>
              <a:ext uri="{FF2B5EF4-FFF2-40B4-BE49-F238E27FC236}">
                <a16:creationId xmlns:a16="http://schemas.microsoft.com/office/drawing/2014/main" id="{A734AADD-FAAF-5528-AD83-A77B5F636370}"/>
              </a:ext>
            </a:extLst>
          </p:cNvPr>
          <p:cNvGrpSpPr/>
          <p:nvPr/>
        </p:nvGrpSpPr>
        <p:grpSpPr>
          <a:xfrm rot="14850580">
            <a:off x="9666130" y="1212997"/>
            <a:ext cx="2116321" cy="1553691"/>
            <a:chOff x="-3210224" y="5270177"/>
            <a:chExt cx="620531" cy="455561"/>
          </a:xfrm>
        </p:grpSpPr>
        <p:sp>
          <p:nvSpPr>
            <p:cNvPr id="6" name="Freeform 5">
              <a:extLst>
                <a:ext uri="{FF2B5EF4-FFF2-40B4-BE49-F238E27FC236}">
                  <a16:creationId xmlns:a16="http://schemas.microsoft.com/office/drawing/2014/main" id="{E895CA17-6E80-7B10-EA0C-C00F959FF146}"/>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7" name="Freeform 6">
              <a:extLst>
                <a:ext uri="{FF2B5EF4-FFF2-40B4-BE49-F238E27FC236}">
                  <a16:creationId xmlns:a16="http://schemas.microsoft.com/office/drawing/2014/main" id="{26791FDF-6CC8-E865-9786-0CD4734AAC96}"/>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8" name="Freeform 7">
              <a:extLst>
                <a:ext uri="{FF2B5EF4-FFF2-40B4-BE49-F238E27FC236}">
                  <a16:creationId xmlns:a16="http://schemas.microsoft.com/office/drawing/2014/main" id="{01234CC0-AB8B-ABF1-DEF8-267608A9ADF5}"/>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9" name="Freeform 8">
              <a:extLst>
                <a:ext uri="{FF2B5EF4-FFF2-40B4-BE49-F238E27FC236}">
                  <a16:creationId xmlns:a16="http://schemas.microsoft.com/office/drawing/2014/main" id="{F95BA93C-DF3B-3844-D890-1A77C6F9CDBC}"/>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0" name="Freeform 9">
              <a:extLst>
                <a:ext uri="{FF2B5EF4-FFF2-40B4-BE49-F238E27FC236}">
                  <a16:creationId xmlns:a16="http://schemas.microsoft.com/office/drawing/2014/main" id="{45203B7E-1D3B-6B1F-5CE8-50A7F1FA1A92}"/>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11" name="Freeform 10">
              <a:extLst>
                <a:ext uri="{FF2B5EF4-FFF2-40B4-BE49-F238E27FC236}">
                  <a16:creationId xmlns:a16="http://schemas.microsoft.com/office/drawing/2014/main" id="{AC218974-4FD2-0CBF-9493-0815BA04B641}"/>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27709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1F76D-0D95-2EE8-DC6F-E2B3BAB71BE9}"/>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FD4089B5-AC3C-E7A5-FD66-0275006805F0}"/>
              </a:ext>
            </a:extLst>
          </p:cNvPr>
          <p:cNvSpPr>
            <a:spLocks noGrp="1"/>
          </p:cNvSpPr>
          <p:nvPr>
            <p:ph type="body" sz="quarter" idx="16"/>
          </p:nvPr>
        </p:nvSpPr>
        <p:spPr>
          <a:prstGeom prst="rect">
            <a:avLst/>
          </a:prstGeom>
        </p:spPr>
        <p:txBody>
          <a:bodyPr/>
          <a:lstStyle/>
          <a:p>
            <a:r>
              <a:rPr lang="pl-PL" dirty="0" err="1"/>
              <a:t>What</a:t>
            </a:r>
            <a:r>
              <a:rPr lang="pl-PL" dirty="0"/>
              <a:t> </a:t>
            </a:r>
            <a:r>
              <a:rPr lang="pl-PL" dirty="0" err="1"/>
              <a:t>is</a:t>
            </a:r>
            <a:r>
              <a:rPr lang="pl-PL" dirty="0"/>
              <a:t> </a:t>
            </a:r>
            <a:r>
              <a:rPr lang="pl-PL" dirty="0" err="1"/>
              <a:t>Organisational</a:t>
            </a:r>
            <a:r>
              <a:rPr lang="pl-PL" dirty="0"/>
              <a:t> </a:t>
            </a:r>
            <a:r>
              <a:rPr lang="pl-PL" dirty="0" err="1"/>
              <a:t>Resilience</a:t>
            </a:r>
            <a:r>
              <a:rPr lang="pl-PL" dirty="0"/>
              <a:t>?</a:t>
            </a:r>
            <a:endParaRPr lang="en-US" dirty="0"/>
          </a:p>
        </p:txBody>
      </p:sp>
      <p:sp>
        <p:nvSpPr>
          <p:cNvPr id="3" name="Text Placeholder 2">
            <a:extLst>
              <a:ext uri="{FF2B5EF4-FFF2-40B4-BE49-F238E27FC236}">
                <a16:creationId xmlns:a16="http://schemas.microsoft.com/office/drawing/2014/main" id="{45C9F80A-A360-54DF-599C-9FB49232B0F0}"/>
              </a:ext>
            </a:extLst>
          </p:cNvPr>
          <p:cNvSpPr>
            <a:spLocks noGrp="1"/>
          </p:cNvSpPr>
          <p:nvPr>
            <p:ph type="body" sz="quarter" idx="18"/>
          </p:nvPr>
        </p:nvSpPr>
        <p:spPr>
          <a:prstGeom prst="rect">
            <a:avLst/>
          </a:prstGeom>
        </p:spPr>
        <p:txBody>
          <a:bodyPr/>
          <a:lstStyle/>
          <a:p>
            <a:pPr marL="0" lvl="0" indent="0" eaLnBrk="0" fontAlgn="base" hangingPunct="0">
              <a:lnSpc>
                <a:spcPct val="100000"/>
              </a:lnSpc>
              <a:spcBef>
                <a:spcPct val="0"/>
              </a:spcBef>
              <a:spcAft>
                <a:spcPct val="0"/>
              </a:spcAft>
            </a:pPr>
            <a:r>
              <a:rPr lang="pl-PL" altLang="pl-PL" b="1" i="1" dirty="0" err="1"/>
              <a:t>Resilience</a:t>
            </a:r>
            <a:r>
              <a:rPr lang="pl-PL" altLang="pl-PL" b="1" i="1" dirty="0"/>
              <a:t>: </a:t>
            </a:r>
            <a:r>
              <a:rPr lang="pl-PL" altLang="pl-PL" i="1" dirty="0"/>
              <a:t>the </a:t>
            </a:r>
            <a:r>
              <a:rPr lang="pl-PL" altLang="pl-PL" i="1" dirty="0" err="1"/>
              <a:t>ability</a:t>
            </a:r>
            <a:r>
              <a:rPr lang="pl-PL" altLang="pl-PL" i="1" dirty="0"/>
              <a:t> of </a:t>
            </a:r>
            <a:r>
              <a:rPr lang="pl-PL" altLang="pl-PL" i="1" dirty="0" err="1"/>
              <a:t>an</a:t>
            </a:r>
            <a:r>
              <a:rPr lang="pl-PL" altLang="pl-PL" i="1" dirty="0"/>
              <a:t> </a:t>
            </a:r>
            <a:r>
              <a:rPr lang="pl-PL" altLang="pl-PL" i="1" dirty="0" err="1"/>
              <a:t>organisation</a:t>
            </a:r>
            <a:r>
              <a:rPr lang="pl-PL" altLang="pl-PL" i="1" dirty="0"/>
              <a:t> to </a:t>
            </a:r>
            <a:r>
              <a:rPr lang="pl-PL" altLang="pl-PL" i="1" dirty="0" err="1"/>
              <a:t>absorb</a:t>
            </a:r>
            <a:r>
              <a:rPr lang="pl-PL" altLang="pl-PL" i="1" dirty="0"/>
              <a:t> and </a:t>
            </a:r>
            <a:r>
              <a:rPr lang="pl-PL" altLang="pl-PL" i="1" dirty="0" err="1"/>
              <a:t>adapt</a:t>
            </a:r>
            <a:r>
              <a:rPr lang="pl-PL" altLang="pl-PL" i="1" dirty="0"/>
              <a:t> in a </a:t>
            </a:r>
            <a:r>
              <a:rPr lang="pl-PL" altLang="pl-PL" i="1" dirty="0" err="1"/>
              <a:t>changing</a:t>
            </a:r>
            <a:r>
              <a:rPr lang="pl-PL" altLang="pl-PL" i="1" dirty="0"/>
              <a:t> environment to </a:t>
            </a:r>
            <a:r>
              <a:rPr lang="pl-PL" altLang="pl-PL" i="1" dirty="0" err="1"/>
              <a:t>deliver</a:t>
            </a:r>
            <a:r>
              <a:rPr lang="pl-PL" altLang="pl-PL" i="1" dirty="0"/>
              <a:t> </a:t>
            </a:r>
            <a:r>
              <a:rPr lang="pl-PL" altLang="pl-PL" i="1" dirty="0" err="1"/>
              <a:t>its</a:t>
            </a:r>
            <a:r>
              <a:rPr lang="pl-PL" altLang="pl-PL" i="1" dirty="0"/>
              <a:t> </a:t>
            </a:r>
            <a:r>
              <a:rPr lang="pl-PL" altLang="pl-PL" i="1" dirty="0" err="1"/>
              <a:t>objectives</a:t>
            </a:r>
            <a:r>
              <a:rPr lang="pl-PL" altLang="pl-PL" i="1" dirty="0"/>
              <a:t> and to </a:t>
            </a:r>
            <a:r>
              <a:rPr lang="pl-PL" altLang="pl-PL" i="1" dirty="0" err="1"/>
              <a:t>survive</a:t>
            </a:r>
            <a:r>
              <a:rPr lang="pl-PL" altLang="pl-PL" i="1" dirty="0"/>
              <a:t> and </a:t>
            </a:r>
            <a:r>
              <a:rPr lang="pl-PL" altLang="pl-PL" i="1" dirty="0" err="1"/>
              <a:t>prosper</a:t>
            </a:r>
            <a:r>
              <a:rPr lang="pl-PL" altLang="pl-PL" i="1" dirty="0"/>
              <a:t>.”</a:t>
            </a:r>
          </a:p>
          <a:p>
            <a:pPr marL="342900" lvl="0" indent="-342900" eaLnBrk="0" fontAlgn="base" hangingPunct="0">
              <a:lnSpc>
                <a:spcPct val="100000"/>
              </a:lnSpc>
              <a:spcBef>
                <a:spcPct val="0"/>
              </a:spcBef>
              <a:spcAft>
                <a:spcPct val="0"/>
              </a:spcAft>
              <a:buFont typeface="Arial" panose="020B0604020202020204" pitchFamily="34" charset="0"/>
              <a:buChar char="•"/>
            </a:pPr>
            <a:endParaRPr lang="pl-PL" altLang="pl-PL" dirty="0"/>
          </a:p>
          <a:p>
            <a:endParaRPr lang="pl-PL" b="1" dirty="0"/>
          </a:p>
          <a:p>
            <a:pPr marL="0" indent="0"/>
            <a:r>
              <a:rPr lang="en-US" b="1" dirty="0">
                <a:solidFill>
                  <a:srgbClr val="F58220"/>
                </a:solidFill>
              </a:rPr>
              <a:t>Resilience ≠ Business Continuity ≠ Risk Management</a:t>
            </a:r>
          </a:p>
          <a:p>
            <a:pPr marL="0" indent="0"/>
            <a:endParaRPr lang="pl-PL" b="1" dirty="0"/>
          </a:p>
          <a:p>
            <a:pPr marL="0" indent="0"/>
            <a:r>
              <a:rPr lang="en-US" b="1" dirty="0"/>
              <a:t>Risk management</a:t>
            </a:r>
            <a:r>
              <a:rPr lang="en-US" dirty="0"/>
              <a:t> is about identifying risks and reducing the likelihood or impact of negative events.</a:t>
            </a:r>
          </a:p>
          <a:p>
            <a:pPr marL="0" indent="0"/>
            <a:r>
              <a:rPr lang="en-US" b="1" dirty="0"/>
              <a:t>Business continuity</a:t>
            </a:r>
            <a:r>
              <a:rPr lang="en-US" dirty="0"/>
              <a:t> is about having plans in place to keep essential operations running during a disruption.</a:t>
            </a:r>
          </a:p>
          <a:p>
            <a:endParaRPr lang="en-US" dirty="0"/>
          </a:p>
        </p:txBody>
      </p:sp>
      <p:grpSp>
        <p:nvGrpSpPr>
          <p:cNvPr id="5" name="Group 4">
            <a:extLst>
              <a:ext uri="{FF2B5EF4-FFF2-40B4-BE49-F238E27FC236}">
                <a16:creationId xmlns:a16="http://schemas.microsoft.com/office/drawing/2014/main" id="{73319D0B-F7C8-0C4D-0B0C-2F09992DC012}"/>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11A7AFB3-92D6-8153-28E8-96DCE655CE57}"/>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A95779AD-17E6-8FD6-BE37-23408401D129}"/>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74DCCAC-64EA-18B9-EAF1-07D5C4B39E15}"/>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CEBFFF54-0CE6-D0E5-ECFA-47E28075E81E}"/>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C00D809-0591-FDD5-1944-101A32B3F45E}"/>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80374C0E-9DA9-BF4F-075A-295A3A9F8EB1}"/>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8998612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23339-D485-CD43-F1A6-85B3ABE46B1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6788C2A-8A21-2221-B2A5-56D260C4B24F}"/>
              </a:ext>
            </a:extLst>
          </p:cNvPr>
          <p:cNvSpPr>
            <a:spLocks noGrp="1"/>
          </p:cNvSpPr>
          <p:nvPr>
            <p:ph type="body" sz="quarter" idx="16"/>
          </p:nvPr>
        </p:nvSpPr>
        <p:spPr>
          <a:prstGeom prst="rect">
            <a:avLst/>
          </a:prstGeom>
        </p:spPr>
        <p:txBody>
          <a:bodyPr/>
          <a:lstStyle/>
          <a:p>
            <a:r>
              <a:rPr lang="pl-PL" dirty="0" err="1"/>
              <a:t>What</a:t>
            </a:r>
            <a:r>
              <a:rPr lang="pl-PL" dirty="0"/>
              <a:t> </a:t>
            </a:r>
            <a:r>
              <a:rPr lang="pl-PL" dirty="0" err="1"/>
              <a:t>is</a:t>
            </a:r>
            <a:r>
              <a:rPr lang="pl-PL" dirty="0"/>
              <a:t> </a:t>
            </a:r>
            <a:r>
              <a:rPr lang="pl-PL" dirty="0" err="1"/>
              <a:t>Organisational</a:t>
            </a:r>
            <a:r>
              <a:rPr lang="pl-PL" dirty="0"/>
              <a:t> </a:t>
            </a:r>
            <a:r>
              <a:rPr lang="pl-PL" dirty="0" err="1"/>
              <a:t>Resilience</a:t>
            </a:r>
            <a:r>
              <a:rPr lang="pl-PL" dirty="0"/>
              <a:t>?</a:t>
            </a:r>
            <a:endParaRPr lang="en-US" dirty="0"/>
          </a:p>
        </p:txBody>
      </p:sp>
      <p:sp>
        <p:nvSpPr>
          <p:cNvPr id="3" name="Text Placeholder 2">
            <a:extLst>
              <a:ext uri="{FF2B5EF4-FFF2-40B4-BE49-F238E27FC236}">
                <a16:creationId xmlns:a16="http://schemas.microsoft.com/office/drawing/2014/main" id="{5A4493B1-488F-0995-7339-30C235634EF7}"/>
              </a:ext>
            </a:extLst>
          </p:cNvPr>
          <p:cNvSpPr>
            <a:spLocks noGrp="1"/>
          </p:cNvSpPr>
          <p:nvPr>
            <p:ph type="body" sz="quarter" idx="18"/>
          </p:nvPr>
        </p:nvSpPr>
        <p:spPr>
          <a:xfrm>
            <a:off x="4825907" y="826894"/>
            <a:ext cx="6341766" cy="5525780"/>
          </a:xfrm>
          <a:prstGeom prst="rect">
            <a:avLst/>
          </a:prstGeom>
        </p:spPr>
        <p:txBody>
          <a:bodyPr/>
          <a:lstStyle/>
          <a:p>
            <a:pPr marL="0" lvl="0" indent="0" eaLnBrk="0" fontAlgn="base" hangingPunct="0">
              <a:lnSpc>
                <a:spcPct val="100000"/>
              </a:lnSpc>
              <a:spcBef>
                <a:spcPct val="0"/>
              </a:spcBef>
              <a:spcAft>
                <a:spcPct val="0"/>
              </a:spcAft>
            </a:pPr>
            <a:r>
              <a:rPr lang="pl-PL" altLang="pl-PL" sz="2200" dirty="0" err="1"/>
              <a:t>Resilience</a:t>
            </a:r>
            <a:r>
              <a:rPr lang="pl-PL" altLang="pl-PL" sz="2200" dirty="0"/>
              <a:t> </a:t>
            </a:r>
            <a:r>
              <a:rPr lang="pl-PL" altLang="pl-PL" sz="2200" dirty="0" err="1"/>
              <a:t>goes</a:t>
            </a:r>
            <a:r>
              <a:rPr lang="pl-PL" altLang="pl-PL" sz="2200" dirty="0"/>
              <a:t> </a:t>
            </a:r>
            <a:r>
              <a:rPr lang="pl-PL" altLang="pl-PL" sz="2200" dirty="0" err="1"/>
              <a:t>beyond</a:t>
            </a:r>
            <a:r>
              <a:rPr lang="pl-PL" altLang="pl-PL" sz="2200" dirty="0"/>
              <a:t> </a:t>
            </a:r>
            <a:r>
              <a:rPr lang="pl-PL" altLang="pl-PL" sz="2200" dirty="0" err="1"/>
              <a:t>survival</a:t>
            </a:r>
            <a:r>
              <a:rPr lang="pl-PL" altLang="pl-PL" sz="2200" dirty="0"/>
              <a:t> → </a:t>
            </a:r>
            <a:r>
              <a:rPr lang="pl-PL" altLang="pl-PL" sz="2200" dirty="0" err="1"/>
              <a:t>focuses</a:t>
            </a:r>
            <a:r>
              <a:rPr lang="pl-PL" altLang="pl-PL" sz="2200" dirty="0"/>
              <a:t> on </a:t>
            </a:r>
            <a:r>
              <a:rPr lang="pl-PL" altLang="pl-PL" sz="2200" b="1" dirty="0" err="1"/>
              <a:t>using</a:t>
            </a:r>
            <a:r>
              <a:rPr lang="pl-PL" altLang="pl-PL" sz="2200" b="1" dirty="0"/>
              <a:t> </a:t>
            </a:r>
            <a:r>
              <a:rPr lang="pl-PL" altLang="pl-PL" sz="2200" b="1" dirty="0" err="1"/>
              <a:t>risks</a:t>
            </a:r>
            <a:r>
              <a:rPr lang="pl-PL" altLang="pl-PL" sz="2200" b="1" dirty="0"/>
              <a:t> as </a:t>
            </a:r>
            <a:r>
              <a:rPr lang="pl-PL" altLang="pl-PL" sz="2200" b="1" dirty="0" err="1"/>
              <a:t>growth</a:t>
            </a:r>
            <a:r>
              <a:rPr lang="pl-PL" altLang="pl-PL" sz="2200" b="1" dirty="0"/>
              <a:t> </a:t>
            </a:r>
            <a:r>
              <a:rPr lang="pl-PL" altLang="pl-PL" sz="2200" b="1" dirty="0" err="1"/>
              <a:t>opportunities</a:t>
            </a:r>
            <a:r>
              <a:rPr lang="pl-PL" altLang="pl-PL" sz="2200" dirty="0"/>
              <a:t>.</a:t>
            </a:r>
          </a:p>
          <a:p>
            <a:pPr marL="0" lvl="0" indent="0" eaLnBrk="0" fontAlgn="base" hangingPunct="0">
              <a:lnSpc>
                <a:spcPct val="100000"/>
              </a:lnSpc>
              <a:spcBef>
                <a:spcPct val="0"/>
              </a:spcBef>
              <a:spcAft>
                <a:spcPct val="0"/>
              </a:spcAft>
            </a:pPr>
            <a:endParaRPr lang="pl-PL" altLang="pl-PL" sz="2200" dirty="0"/>
          </a:p>
          <a:p>
            <a:pPr marL="0" lvl="0" indent="0" eaLnBrk="0" fontAlgn="base" hangingPunct="0">
              <a:lnSpc>
                <a:spcPct val="100000"/>
              </a:lnSpc>
              <a:spcBef>
                <a:spcPct val="0"/>
              </a:spcBef>
              <a:spcAft>
                <a:spcPct val="0"/>
              </a:spcAft>
            </a:pPr>
            <a:r>
              <a:rPr lang="pl-PL" altLang="pl-PL" sz="2200" dirty="0" err="1"/>
              <a:t>Resilient</a:t>
            </a:r>
            <a:r>
              <a:rPr lang="pl-PL" altLang="pl-PL" sz="2200" dirty="0"/>
              <a:t> </a:t>
            </a:r>
            <a:r>
              <a:rPr lang="pl-PL" altLang="pl-PL" sz="2200" dirty="0" err="1"/>
              <a:t>organisations</a:t>
            </a:r>
            <a:r>
              <a:rPr lang="pl-PL" altLang="pl-PL" sz="2200" dirty="0"/>
              <a:t> </a:t>
            </a:r>
            <a:r>
              <a:rPr lang="pl-PL" altLang="pl-PL" sz="2200" dirty="0" err="1"/>
              <a:t>embrace</a:t>
            </a:r>
            <a:r>
              <a:rPr lang="pl-PL" altLang="pl-PL" sz="2200" dirty="0"/>
              <a:t> </a:t>
            </a:r>
            <a:r>
              <a:rPr lang="pl-PL" altLang="pl-PL" sz="2200" dirty="0" err="1">
                <a:solidFill>
                  <a:srgbClr val="F58220"/>
                </a:solidFill>
              </a:rPr>
              <a:t>risks</a:t>
            </a:r>
            <a:r>
              <a:rPr lang="pl-PL" altLang="pl-PL" sz="2200" dirty="0">
                <a:solidFill>
                  <a:srgbClr val="F58220"/>
                </a:solidFill>
              </a:rPr>
              <a:t> as </a:t>
            </a:r>
            <a:r>
              <a:rPr lang="pl-PL" altLang="pl-PL" sz="2200" b="1" dirty="0" err="1">
                <a:solidFill>
                  <a:srgbClr val="F58220"/>
                </a:solidFill>
              </a:rPr>
              <a:t>drivers</a:t>
            </a:r>
            <a:r>
              <a:rPr lang="pl-PL" altLang="pl-PL" sz="2200" b="1" dirty="0">
                <a:solidFill>
                  <a:srgbClr val="F58220"/>
                </a:solidFill>
              </a:rPr>
              <a:t> of </a:t>
            </a:r>
            <a:r>
              <a:rPr lang="pl-PL" altLang="pl-PL" sz="2200" b="1" dirty="0" err="1">
                <a:solidFill>
                  <a:srgbClr val="F58220"/>
                </a:solidFill>
              </a:rPr>
              <a:t>innovation</a:t>
            </a:r>
            <a:r>
              <a:rPr lang="pl-PL" altLang="pl-PL" sz="2200" dirty="0"/>
              <a:t>.</a:t>
            </a:r>
          </a:p>
          <a:p>
            <a:pPr marL="0" lvl="0" indent="0" eaLnBrk="0" fontAlgn="base" hangingPunct="0">
              <a:lnSpc>
                <a:spcPct val="100000"/>
              </a:lnSpc>
              <a:spcBef>
                <a:spcPct val="0"/>
              </a:spcBef>
              <a:spcAft>
                <a:spcPct val="0"/>
              </a:spcAft>
            </a:pPr>
            <a:endParaRPr lang="pl-PL" altLang="pl-PL" sz="2200" dirty="0"/>
          </a:p>
          <a:p>
            <a:pPr marL="0" lvl="0" indent="0" eaLnBrk="0" fontAlgn="base" hangingPunct="0">
              <a:lnSpc>
                <a:spcPct val="100000"/>
              </a:lnSpc>
              <a:spcBef>
                <a:spcPct val="0"/>
              </a:spcBef>
              <a:spcAft>
                <a:spcPct val="0"/>
              </a:spcAft>
            </a:pPr>
            <a:endParaRPr lang="pl-PL" altLang="pl-PL" sz="2200" dirty="0"/>
          </a:p>
          <a:p>
            <a:pPr marL="0" lvl="0" indent="0" eaLnBrk="0" fontAlgn="base" hangingPunct="0">
              <a:lnSpc>
                <a:spcPct val="100000"/>
              </a:lnSpc>
              <a:spcBef>
                <a:spcPct val="0"/>
              </a:spcBef>
              <a:spcAft>
                <a:spcPct val="0"/>
              </a:spcAft>
            </a:pPr>
            <a:r>
              <a:rPr lang="pl-PL" altLang="pl-PL" sz="2200" dirty="0" err="1"/>
              <a:t>Example</a:t>
            </a:r>
            <a:r>
              <a:rPr lang="pl-PL" altLang="pl-PL" sz="2200" dirty="0"/>
              <a:t> </a:t>
            </a:r>
            <a:r>
              <a:rPr lang="pl-PL" altLang="pl-PL" sz="2200" dirty="0" err="1"/>
              <a:t>opportunities</a:t>
            </a:r>
            <a:r>
              <a:rPr lang="pl-PL" altLang="pl-PL" sz="2200" dirty="0"/>
              <a:t>:</a:t>
            </a:r>
          </a:p>
          <a:p>
            <a:pPr marL="342900" lvl="0" indent="-342900" eaLnBrk="0" fontAlgn="base" hangingPunct="0">
              <a:lnSpc>
                <a:spcPct val="100000"/>
              </a:lnSpc>
              <a:spcBef>
                <a:spcPct val="0"/>
              </a:spcBef>
              <a:spcAft>
                <a:spcPct val="0"/>
              </a:spcAft>
              <a:buFont typeface="Arial" panose="020B0604020202020204" pitchFamily="34" charset="0"/>
              <a:buChar char="•"/>
            </a:pPr>
            <a:r>
              <a:rPr lang="pl-PL" altLang="pl-PL" sz="2000" dirty="0"/>
              <a:t>Food </a:t>
            </a:r>
            <a:r>
              <a:rPr lang="pl-PL" altLang="pl-PL" sz="2000" dirty="0" err="1"/>
              <a:t>safety</a:t>
            </a:r>
            <a:r>
              <a:rPr lang="pl-PL" altLang="pl-PL" sz="2000" dirty="0"/>
              <a:t> </a:t>
            </a:r>
            <a:r>
              <a:rPr lang="pl-PL" altLang="pl-PL" sz="2000" dirty="0" err="1"/>
              <a:t>regulation</a:t>
            </a:r>
            <a:r>
              <a:rPr lang="pl-PL" altLang="pl-PL" sz="2000" dirty="0"/>
              <a:t> → </a:t>
            </a:r>
            <a:r>
              <a:rPr lang="pl-PL" altLang="pl-PL" sz="2000" dirty="0" err="1"/>
              <a:t>drive</a:t>
            </a:r>
            <a:r>
              <a:rPr lang="pl-PL" altLang="pl-PL" sz="2000" dirty="0"/>
              <a:t> </a:t>
            </a:r>
            <a:r>
              <a:rPr lang="pl-PL" altLang="pl-PL" sz="2000" dirty="0" err="1"/>
              <a:t>premium</a:t>
            </a:r>
            <a:r>
              <a:rPr lang="pl-PL" altLang="pl-PL" sz="2000" dirty="0"/>
              <a:t> “</a:t>
            </a:r>
            <a:r>
              <a:rPr lang="pl-PL" altLang="pl-PL" sz="2000" dirty="0" err="1"/>
              <a:t>certified</a:t>
            </a:r>
            <a:r>
              <a:rPr lang="pl-PL" altLang="pl-PL" sz="2000" dirty="0"/>
              <a:t> </a:t>
            </a:r>
            <a:r>
              <a:rPr lang="pl-PL" altLang="pl-PL" sz="2000" dirty="0" err="1"/>
              <a:t>safe</a:t>
            </a:r>
            <a:r>
              <a:rPr lang="pl-PL" altLang="pl-PL" sz="2000" dirty="0"/>
              <a:t>” </a:t>
            </a:r>
            <a:r>
              <a:rPr lang="pl-PL" altLang="pl-PL" sz="2000" dirty="0" err="1"/>
              <a:t>product</a:t>
            </a:r>
            <a:r>
              <a:rPr lang="pl-PL" altLang="pl-PL" sz="2000" dirty="0"/>
              <a:t> lines.</a:t>
            </a:r>
          </a:p>
          <a:p>
            <a:pPr marL="342900" lvl="0" indent="-342900" eaLnBrk="0" fontAlgn="base" hangingPunct="0">
              <a:lnSpc>
                <a:spcPct val="100000"/>
              </a:lnSpc>
              <a:spcBef>
                <a:spcPct val="0"/>
              </a:spcBef>
              <a:spcAft>
                <a:spcPct val="0"/>
              </a:spcAft>
              <a:buFont typeface="Arial" panose="020B0604020202020204" pitchFamily="34" charset="0"/>
              <a:buChar char="•"/>
            </a:pPr>
            <a:r>
              <a:rPr lang="pl-PL" altLang="pl-PL" sz="2000" dirty="0"/>
              <a:t>Consumer diet </a:t>
            </a:r>
            <a:r>
              <a:rPr lang="pl-PL" altLang="pl-PL" sz="2000" dirty="0" err="1"/>
              <a:t>shifts</a:t>
            </a:r>
            <a:r>
              <a:rPr lang="pl-PL" altLang="pl-PL" sz="2000" dirty="0"/>
              <a:t> → </a:t>
            </a:r>
            <a:r>
              <a:rPr lang="pl-PL" altLang="pl-PL" sz="2000" dirty="0" err="1"/>
              <a:t>develop</a:t>
            </a:r>
            <a:r>
              <a:rPr lang="pl-PL" altLang="pl-PL" sz="2000" dirty="0"/>
              <a:t> plant-</a:t>
            </a:r>
            <a:r>
              <a:rPr lang="pl-PL" altLang="pl-PL" sz="2000" dirty="0" err="1"/>
              <a:t>based</a:t>
            </a:r>
            <a:r>
              <a:rPr lang="pl-PL" altLang="pl-PL" sz="2000" dirty="0"/>
              <a:t> </a:t>
            </a:r>
            <a:r>
              <a:rPr lang="pl-PL" altLang="pl-PL" sz="2000" dirty="0" err="1"/>
              <a:t>alternatives</a:t>
            </a:r>
            <a:r>
              <a:rPr lang="pl-PL" altLang="pl-PL" sz="2000" dirty="0"/>
              <a:t>.</a:t>
            </a:r>
          </a:p>
          <a:p>
            <a:pPr marL="342900" lvl="0" indent="-342900" eaLnBrk="0" fontAlgn="base" hangingPunct="0">
              <a:lnSpc>
                <a:spcPct val="100000"/>
              </a:lnSpc>
              <a:spcBef>
                <a:spcPct val="0"/>
              </a:spcBef>
              <a:spcAft>
                <a:spcPct val="0"/>
              </a:spcAft>
              <a:buFont typeface="Arial" panose="020B0604020202020204" pitchFamily="34" charset="0"/>
              <a:buChar char="•"/>
            </a:pPr>
            <a:r>
              <a:rPr lang="pl-PL" altLang="pl-PL" sz="2000" dirty="0"/>
              <a:t>Supply </a:t>
            </a:r>
            <a:r>
              <a:rPr lang="pl-PL" altLang="pl-PL" sz="2000" dirty="0" err="1"/>
              <a:t>chain</a:t>
            </a:r>
            <a:r>
              <a:rPr lang="pl-PL" altLang="pl-PL" sz="2000" dirty="0"/>
              <a:t> </a:t>
            </a:r>
            <a:r>
              <a:rPr lang="pl-PL" altLang="pl-PL" sz="2000" dirty="0" err="1"/>
              <a:t>risks</a:t>
            </a:r>
            <a:r>
              <a:rPr lang="pl-PL" altLang="pl-PL" sz="2000" dirty="0"/>
              <a:t> → </a:t>
            </a:r>
            <a:r>
              <a:rPr lang="pl-PL" altLang="pl-PL" sz="2000" dirty="0" err="1"/>
              <a:t>local</a:t>
            </a:r>
            <a:r>
              <a:rPr lang="pl-PL" altLang="pl-PL" sz="2000" dirty="0"/>
              <a:t> </a:t>
            </a:r>
            <a:r>
              <a:rPr lang="pl-PL" altLang="pl-PL" sz="2000" dirty="0" err="1"/>
              <a:t>sourcing</a:t>
            </a:r>
            <a:r>
              <a:rPr lang="pl-PL" altLang="pl-PL" sz="2000" dirty="0"/>
              <a:t> </a:t>
            </a:r>
            <a:r>
              <a:rPr lang="pl-PL" altLang="pl-PL" sz="2000" dirty="0" err="1"/>
              <a:t>strategies</a:t>
            </a:r>
            <a:r>
              <a:rPr lang="pl-PL" altLang="pl-PL" sz="2000" dirty="0"/>
              <a:t>.</a:t>
            </a:r>
          </a:p>
          <a:p>
            <a:pPr marL="0" lvl="0" indent="0" eaLnBrk="0" fontAlgn="base" hangingPunct="0">
              <a:lnSpc>
                <a:spcPct val="100000"/>
              </a:lnSpc>
              <a:spcBef>
                <a:spcPct val="0"/>
              </a:spcBef>
              <a:spcAft>
                <a:spcPct val="0"/>
              </a:spcAft>
            </a:pPr>
            <a:endParaRPr lang="pl-PL" altLang="pl-PL" sz="2200" dirty="0"/>
          </a:p>
          <a:p>
            <a:pPr marL="0" indent="0" eaLnBrk="0" fontAlgn="base" hangingPunct="0">
              <a:lnSpc>
                <a:spcPct val="100000"/>
              </a:lnSpc>
              <a:spcBef>
                <a:spcPct val="0"/>
              </a:spcBef>
              <a:spcAft>
                <a:spcPct val="0"/>
              </a:spcAft>
            </a:pPr>
            <a:endParaRPr lang="pl-PL" altLang="pl-PL" sz="2200" i="1" dirty="0"/>
          </a:p>
        </p:txBody>
      </p:sp>
      <p:grpSp>
        <p:nvGrpSpPr>
          <p:cNvPr id="5" name="Group 4">
            <a:extLst>
              <a:ext uri="{FF2B5EF4-FFF2-40B4-BE49-F238E27FC236}">
                <a16:creationId xmlns:a16="http://schemas.microsoft.com/office/drawing/2014/main" id="{DD0E4C25-0CEE-0238-3025-E434FBA90C2D}"/>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6819BE14-B2DE-0714-073C-0517B79DCCB9}"/>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BE9BF73-FCF7-B4D5-56D2-1035A998FEFA}"/>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3B6A0B66-0438-1BEE-8098-0C625C93A2B9}"/>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3DF456A9-727C-7476-0B6E-C7E1E07279B4}"/>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F23D0369-5ABF-98E8-D9D5-23647F55F0B0}"/>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F86E11DD-C9C7-4DB3-C45A-15091FAA8D76}"/>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277927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BBB7E-5516-81FD-5E31-BAF02DB3CF8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2D300F9-41B6-85C5-04E8-4BB1DE2DF1C2}"/>
              </a:ext>
            </a:extLst>
          </p:cNvPr>
          <p:cNvSpPr>
            <a:spLocks noGrp="1"/>
          </p:cNvSpPr>
          <p:nvPr>
            <p:ph type="body" sz="quarter" idx="16"/>
          </p:nvPr>
        </p:nvSpPr>
        <p:spPr>
          <a:prstGeom prst="rect">
            <a:avLst/>
          </a:prstGeom>
        </p:spPr>
        <p:txBody>
          <a:bodyPr/>
          <a:lstStyle/>
          <a:p>
            <a:r>
              <a:rPr lang="pl-PL" dirty="0" err="1"/>
              <a:t>Examples</a:t>
            </a:r>
            <a:endParaRPr lang="en-US" dirty="0"/>
          </a:p>
          <a:p>
            <a:endParaRPr lang="en-US" dirty="0"/>
          </a:p>
        </p:txBody>
      </p:sp>
      <p:sp>
        <p:nvSpPr>
          <p:cNvPr id="12" name="Text Placeholder 11">
            <a:extLst>
              <a:ext uri="{FF2B5EF4-FFF2-40B4-BE49-F238E27FC236}">
                <a16:creationId xmlns:a16="http://schemas.microsoft.com/office/drawing/2014/main" id="{9DFF6C54-FF93-8BC3-978A-50B930EA2E3A}"/>
              </a:ext>
            </a:extLst>
          </p:cNvPr>
          <p:cNvSpPr>
            <a:spLocks noGrp="1"/>
          </p:cNvSpPr>
          <p:nvPr>
            <p:ph type="body" sz="quarter" idx="18"/>
          </p:nvPr>
        </p:nvSpPr>
        <p:spPr>
          <a:xfrm>
            <a:off x="701135" y="1864895"/>
            <a:ext cx="5105713" cy="4376461"/>
          </a:xfrm>
        </p:spPr>
        <p:txBody>
          <a:bodyPr/>
          <a:lstStyle/>
          <a:p>
            <a:pPr marL="0" indent="0"/>
            <a:r>
              <a:rPr lang="en-US" sz="2200" i="1" dirty="0"/>
              <a:t>Beyond Meat</a:t>
            </a:r>
            <a:r>
              <a:rPr lang="en-US" sz="2200" dirty="0"/>
              <a:t> (USA): The declining trust in red meat due to health concerns and environmental impact was a consumer demand risk for the traditional meat industry. Beyond Meat turned this risk into a business opportunity by introducing plant-based protein alternatives. They leveraged consumer concerns to create a new, fast-growing market segment. </a:t>
            </a:r>
            <a:endParaRPr lang="pl-PL" altLang="pl-PL" sz="2200" dirty="0"/>
          </a:p>
        </p:txBody>
      </p:sp>
      <p:pic>
        <p:nvPicPr>
          <p:cNvPr id="5" name="Picture Placeholder 4">
            <a:extLst>
              <a:ext uri="{FF2B5EF4-FFF2-40B4-BE49-F238E27FC236}">
                <a16:creationId xmlns:a16="http://schemas.microsoft.com/office/drawing/2014/main" id="{430C381B-843F-9FCC-CDEF-FD0D1EFCBDD2}"/>
              </a:ext>
            </a:extLst>
          </p:cNvPr>
          <p:cNvPicPr>
            <a:picLocks noGrp="1" noChangeAspect="1"/>
          </p:cNvPicPr>
          <p:nvPr>
            <p:ph type="pic" sz="quarter" idx="19"/>
          </p:nvPr>
        </p:nvPicPr>
        <p:blipFill>
          <a:blip r:embed="rId2"/>
          <a:srcRect t="7646" b="7646"/>
          <a:stretch/>
        </p:blipFill>
        <p:spPr>
          <a:xfrm>
            <a:off x="6083676" y="0"/>
            <a:ext cx="5361066" cy="6858000"/>
          </a:xfrm>
        </p:spPr>
      </p:pic>
      <p:grpSp>
        <p:nvGrpSpPr>
          <p:cNvPr id="7" name="Group 6">
            <a:extLst>
              <a:ext uri="{FF2B5EF4-FFF2-40B4-BE49-F238E27FC236}">
                <a16:creationId xmlns:a16="http://schemas.microsoft.com/office/drawing/2014/main" id="{A8296B13-2023-5662-71AD-E7555DBDC9A9}"/>
              </a:ext>
            </a:extLst>
          </p:cNvPr>
          <p:cNvGrpSpPr/>
          <p:nvPr/>
        </p:nvGrpSpPr>
        <p:grpSpPr>
          <a:xfrm rot="10800000">
            <a:off x="9006993" y="-334907"/>
            <a:ext cx="2708755" cy="4905727"/>
            <a:chOff x="-409167" y="2114737"/>
            <a:chExt cx="4291385" cy="7771969"/>
          </a:xfrm>
        </p:grpSpPr>
        <p:pic>
          <p:nvPicPr>
            <p:cNvPr id="8" name="Picture 7">
              <a:extLst>
                <a:ext uri="{FF2B5EF4-FFF2-40B4-BE49-F238E27FC236}">
                  <a16:creationId xmlns:a16="http://schemas.microsoft.com/office/drawing/2014/main" id="{4485094F-1A3F-53E6-C7B7-5B39E8578DB9}"/>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80686" b="57537"/>
            <a:stretch/>
          </p:blipFill>
          <p:spPr>
            <a:xfrm rot="16558380">
              <a:off x="-315198" y="5689289"/>
              <a:ext cx="4103448" cy="4291385"/>
            </a:xfrm>
            <a:prstGeom prst="rect">
              <a:avLst/>
            </a:prstGeom>
          </p:spPr>
        </p:pic>
        <p:grpSp>
          <p:nvGrpSpPr>
            <p:cNvPr id="9" name="Graphic 12">
              <a:extLst>
                <a:ext uri="{FF2B5EF4-FFF2-40B4-BE49-F238E27FC236}">
                  <a16:creationId xmlns:a16="http://schemas.microsoft.com/office/drawing/2014/main" id="{2F774A4A-0911-0067-DF82-3C1C03CD965D}"/>
                </a:ext>
              </a:extLst>
            </p:cNvPr>
            <p:cNvGrpSpPr/>
            <p:nvPr/>
          </p:nvGrpSpPr>
          <p:grpSpPr>
            <a:xfrm rot="19847811">
              <a:off x="615942" y="4225592"/>
              <a:ext cx="1961442" cy="2154246"/>
              <a:chOff x="-2038141" y="4233216"/>
              <a:chExt cx="284812" cy="312808"/>
            </a:xfrm>
          </p:grpSpPr>
          <p:sp>
            <p:nvSpPr>
              <p:cNvPr id="19" name="Freeform 18">
                <a:extLst>
                  <a:ext uri="{FF2B5EF4-FFF2-40B4-BE49-F238E27FC236}">
                    <a16:creationId xmlns:a16="http://schemas.microsoft.com/office/drawing/2014/main" id="{E13710E0-BD8F-25A0-A2CF-2919D1CE2817}"/>
                  </a:ext>
                </a:extLst>
              </p:cNvPr>
              <p:cNvSpPr/>
              <p:nvPr/>
            </p:nvSpPr>
            <p:spPr>
              <a:xfrm>
                <a:off x="-1860328" y="4323648"/>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00AAD3"/>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A6B7FDF8-48B1-DA18-6A6F-49C198D144F7}"/>
                  </a:ext>
                </a:extLst>
              </p:cNvPr>
              <p:cNvSpPr/>
              <p:nvPr/>
            </p:nvSpPr>
            <p:spPr>
              <a:xfrm>
                <a:off x="-2038141" y="4246817"/>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685593FA-8394-740F-BDD3-781F38EDC2CE}"/>
                  </a:ext>
                </a:extLst>
              </p:cNvPr>
              <p:cNvSpPr/>
              <p:nvPr/>
            </p:nvSpPr>
            <p:spPr>
              <a:xfrm>
                <a:off x="-1828516" y="4233216"/>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AD8F1BB-8D46-D2CA-4FBF-DE221DF5436E}"/>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1" name="Group 10">
              <a:extLst>
                <a:ext uri="{FF2B5EF4-FFF2-40B4-BE49-F238E27FC236}">
                  <a16:creationId xmlns:a16="http://schemas.microsoft.com/office/drawing/2014/main" id="{0230422F-B98C-B923-D51D-0D51CE4CCF51}"/>
                </a:ext>
              </a:extLst>
            </p:cNvPr>
            <p:cNvGrpSpPr/>
            <p:nvPr/>
          </p:nvGrpSpPr>
          <p:grpSpPr>
            <a:xfrm rot="20663724">
              <a:off x="819725" y="2114737"/>
              <a:ext cx="2318251" cy="1701938"/>
              <a:chOff x="-3210224" y="5270177"/>
              <a:chExt cx="620531" cy="455561"/>
            </a:xfrm>
          </p:grpSpPr>
          <p:sp>
            <p:nvSpPr>
              <p:cNvPr id="13" name="Freeform 12">
                <a:extLst>
                  <a:ext uri="{FF2B5EF4-FFF2-40B4-BE49-F238E27FC236}">
                    <a16:creationId xmlns:a16="http://schemas.microsoft.com/office/drawing/2014/main" id="{3435D588-655D-674F-7E45-88E0AE9C5BE2}"/>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7E7A27F-18C3-7418-870B-A0C67E584E50}"/>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6A270378-77A4-9D9B-E124-F8AF64C1B3EA}"/>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122AD891-0F95-DB01-5F6C-ECA524DB6702}"/>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83D09BAC-6870-4FBE-0829-3819E0D9F7CB}"/>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8A1F0C8-D00B-3C92-B299-42C4660E5C28}"/>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217931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0D88A-385E-C427-6C0E-9E3A51DC6B0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6092791D-C721-B628-907C-DCB7B9B20692}"/>
              </a:ext>
            </a:extLst>
          </p:cNvPr>
          <p:cNvSpPr>
            <a:spLocks noGrp="1"/>
          </p:cNvSpPr>
          <p:nvPr>
            <p:ph type="body" sz="quarter" idx="16"/>
          </p:nvPr>
        </p:nvSpPr>
        <p:spPr>
          <a:prstGeom prst="rect">
            <a:avLst/>
          </a:prstGeom>
        </p:spPr>
        <p:txBody>
          <a:bodyPr/>
          <a:lstStyle/>
          <a:p>
            <a:r>
              <a:rPr lang="pl-PL" dirty="0" err="1"/>
              <a:t>Examples</a:t>
            </a:r>
            <a:endParaRPr lang="en-US" dirty="0"/>
          </a:p>
          <a:p>
            <a:endParaRPr lang="en-US" dirty="0"/>
          </a:p>
        </p:txBody>
      </p:sp>
      <p:sp>
        <p:nvSpPr>
          <p:cNvPr id="12" name="Text Placeholder 11">
            <a:extLst>
              <a:ext uri="{FF2B5EF4-FFF2-40B4-BE49-F238E27FC236}">
                <a16:creationId xmlns:a16="http://schemas.microsoft.com/office/drawing/2014/main" id="{8CC3E0E6-B02F-167E-4B50-58E2A3E0C323}"/>
              </a:ext>
            </a:extLst>
          </p:cNvPr>
          <p:cNvSpPr>
            <a:spLocks noGrp="1"/>
          </p:cNvSpPr>
          <p:nvPr>
            <p:ph type="body" sz="quarter" idx="18"/>
          </p:nvPr>
        </p:nvSpPr>
        <p:spPr>
          <a:xfrm>
            <a:off x="701135" y="1864895"/>
            <a:ext cx="5105713" cy="4376461"/>
          </a:xfrm>
        </p:spPr>
        <p:txBody>
          <a:bodyPr/>
          <a:lstStyle/>
          <a:p>
            <a:pPr marL="0" indent="0"/>
            <a:r>
              <a:rPr lang="en-US" sz="2200" i="1" dirty="0"/>
              <a:t>Arla Foods</a:t>
            </a:r>
            <a:r>
              <a:rPr lang="en-US" sz="2200" dirty="0"/>
              <a:t> (Denmark, cooperative of </a:t>
            </a:r>
            <a:r>
              <a:rPr lang="pl-PL" sz="2200" dirty="0"/>
              <a:t>0ver 9</a:t>
            </a:r>
            <a:r>
              <a:rPr lang="en-US" sz="2200" dirty="0"/>
              <a:t>,</a:t>
            </a:r>
            <a:r>
              <a:rPr lang="pl-PL" sz="2200" dirty="0"/>
              <a:t>0</a:t>
            </a:r>
            <a:r>
              <a:rPr lang="en-US" sz="2200" dirty="0"/>
              <a:t>00 farmers): faced severe drought in Northern Europe in 2018, leading to reduced milk production due to lack of feed and water. This was an environmental risk with high impact. Arla responded by introducing water-saving initiatives and investing in feed alternatives. They also supported farmers financially and with advisory services. Arla </a:t>
            </a:r>
            <a:r>
              <a:rPr lang="pl-PL" sz="2200" dirty="0" err="1"/>
              <a:t>used</a:t>
            </a:r>
            <a:r>
              <a:rPr lang="pl-PL" sz="2200" dirty="0"/>
              <a:t> </a:t>
            </a:r>
            <a:r>
              <a:rPr lang="pl-PL" sz="2200" dirty="0" err="1"/>
              <a:t>this</a:t>
            </a:r>
            <a:r>
              <a:rPr lang="pl-PL" sz="2200" dirty="0"/>
              <a:t> </a:t>
            </a:r>
            <a:r>
              <a:rPr lang="pl-PL" sz="2200" dirty="0" err="1"/>
              <a:t>risk</a:t>
            </a:r>
            <a:r>
              <a:rPr lang="pl-PL" sz="2200" dirty="0"/>
              <a:t> </a:t>
            </a:r>
            <a:r>
              <a:rPr lang="en-US" sz="2200" dirty="0"/>
              <a:t>to </a:t>
            </a:r>
            <a:r>
              <a:rPr lang="pl-PL" sz="2200" dirty="0"/>
              <a:t>i</a:t>
            </a:r>
            <a:r>
              <a:rPr lang="en-US" sz="2200" dirty="0" err="1"/>
              <a:t>nvest</a:t>
            </a:r>
            <a:r>
              <a:rPr lang="en-US" sz="2200" dirty="0"/>
              <a:t> in sustainable practices to protect future supply.</a:t>
            </a:r>
          </a:p>
          <a:p>
            <a:pPr marL="0" lvl="0" indent="0" eaLnBrk="0" fontAlgn="base" hangingPunct="0">
              <a:lnSpc>
                <a:spcPct val="100000"/>
              </a:lnSpc>
              <a:spcBef>
                <a:spcPct val="0"/>
              </a:spcBef>
              <a:spcAft>
                <a:spcPct val="0"/>
              </a:spcAft>
            </a:pPr>
            <a:endParaRPr lang="pl-PL" altLang="pl-PL" dirty="0"/>
          </a:p>
        </p:txBody>
      </p:sp>
      <p:pic>
        <p:nvPicPr>
          <p:cNvPr id="5" name="Picture Placeholder 4">
            <a:extLst>
              <a:ext uri="{FF2B5EF4-FFF2-40B4-BE49-F238E27FC236}">
                <a16:creationId xmlns:a16="http://schemas.microsoft.com/office/drawing/2014/main" id="{EE64E502-6FFD-9BE5-57C5-AE72EA375A1E}"/>
              </a:ext>
            </a:extLst>
          </p:cNvPr>
          <p:cNvPicPr>
            <a:picLocks noGrp="1" noChangeAspect="1"/>
          </p:cNvPicPr>
          <p:nvPr>
            <p:ph type="pic" sz="quarter" idx="19"/>
          </p:nvPr>
        </p:nvPicPr>
        <p:blipFill>
          <a:blip r:embed="rId2"/>
          <a:srcRect t="7646" b="7646"/>
          <a:stretch/>
        </p:blipFill>
        <p:spPr>
          <a:xfrm>
            <a:off x="6083676" y="0"/>
            <a:ext cx="5361066" cy="6858000"/>
          </a:xfrm>
        </p:spPr>
      </p:pic>
      <p:grpSp>
        <p:nvGrpSpPr>
          <p:cNvPr id="7" name="Group 6">
            <a:extLst>
              <a:ext uri="{FF2B5EF4-FFF2-40B4-BE49-F238E27FC236}">
                <a16:creationId xmlns:a16="http://schemas.microsoft.com/office/drawing/2014/main" id="{8D1FEFAD-4863-0D09-049C-87812EAF384D}"/>
              </a:ext>
            </a:extLst>
          </p:cNvPr>
          <p:cNvGrpSpPr/>
          <p:nvPr/>
        </p:nvGrpSpPr>
        <p:grpSpPr>
          <a:xfrm rot="10800000">
            <a:off x="9006993" y="-334907"/>
            <a:ext cx="2708755" cy="4905727"/>
            <a:chOff x="-409167" y="2114737"/>
            <a:chExt cx="4291385" cy="7771969"/>
          </a:xfrm>
        </p:grpSpPr>
        <p:pic>
          <p:nvPicPr>
            <p:cNvPr id="8" name="Picture 7">
              <a:extLst>
                <a:ext uri="{FF2B5EF4-FFF2-40B4-BE49-F238E27FC236}">
                  <a16:creationId xmlns:a16="http://schemas.microsoft.com/office/drawing/2014/main" id="{51F1E910-D3A0-B4D3-ACF6-52B694C36A7F}"/>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80686" b="57537"/>
            <a:stretch/>
          </p:blipFill>
          <p:spPr>
            <a:xfrm rot="16558380">
              <a:off x="-315198" y="5689289"/>
              <a:ext cx="4103448" cy="4291385"/>
            </a:xfrm>
            <a:prstGeom prst="rect">
              <a:avLst/>
            </a:prstGeom>
          </p:spPr>
        </p:pic>
        <p:grpSp>
          <p:nvGrpSpPr>
            <p:cNvPr id="9" name="Graphic 12">
              <a:extLst>
                <a:ext uri="{FF2B5EF4-FFF2-40B4-BE49-F238E27FC236}">
                  <a16:creationId xmlns:a16="http://schemas.microsoft.com/office/drawing/2014/main" id="{7AFF2535-7654-E1A6-E48F-AB39F94331E3}"/>
                </a:ext>
              </a:extLst>
            </p:cNvPr>
            <p:cNvGrpSpPr/>
            <p:nvPr/>
          </p:nvGrpSpPr>
          <p:grpSpPr>
            <a:xfrm rot="19847811">
              <a:off x="615942" y="4225592"/>
              <a:ext cx="1961442" cy="2154246"/>
              <a:chOff x="-2038141" y="4233216"/>
              <a:chExt cx="284812" cy="312808"/>
            </a:xfrm>
          </p:grpSpPr>
          <p:sp>
            <p:nvSpPr>
              <p:cNvPr id="19" name="Freeform 18">
                <a:extLst>
                  <a:ext uri="{FF2B5EF4-FFF2-40B4-BE49-F238E27FC236}">
                    <a16:creationId xmlns:a16="http://schemas.microsoft.com/office/drawing/2014/main" id="{9E1FB855-C414-64CA-F6B6-2B899265814D}"/>
                  </a:ext>
                </a:extLst>
              </p:cNvPr>
              <p:cNvSpPr/>
              <p:nvPr/>
            </p:nvSpPr>
            <p:spPr>
              <a:xfrm>
                <a:off x="-1860328" y="4323648"/>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00AAD3"/>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D4EED077-40DB-AB36-CB4C-79E963AA6749}"/>
                  </a:ext>
                </a:extLst>
              </p:cNvPr>
              <p:cNvSpPr/>
              <p:nvPr/>
            </p:nvSpPr>
            <p:spPr>
              <a:xfrm>
                <a:off x="-2038141" y="4246817"/>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7B5221F9-0BB7-8EE4-F4E4-BE10E1A8F6E1}"/>
                  </a:ext>
                </a:extLst>
              </p:cNvPr>
              <p:cNvSpPr/>
              <p:nvPr/>
            </p:nvSpPr>
            <p:spPr>
              <a:xfrm>
                <a:off x="-1828516" y="4233216"/>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18E152E-2787-2BC9-2FBE-D7B89A213621}"/>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1" name="Group 10">
              <a:extLst>
                <a:ext uri="{FF2B5EF4-FFF2-40B4-BE49-F238E27FC236}">
                  <a16:creationId xmlns:a16="http://schemas.microsoft.com/office/drawing/2014/main" id="{62EB2B5D-9967-97B9-3349-7CAD87B9E8DC}"/>
                </a:ext>
              </a:extLst>
            </p:cNvPr>
            <p:cNvGrpSpPr/>
            <p:nvPr/>
          </p:nvGrpSpPr>
          <p:grpSpPr>
            <a:xfrm rot="20663724">
              <a:off x="819725" y="2114737"/>
              <a:ext cx="2318251" cy="1701938"/>
              <a:chOff x="-3210224" y="5270177"/>
              <a:chExt cx="620531" cy="455561"/>
            </a:xfrm>
          </p:grpSpPr>
          <p:sp>
            <p:nvSpPr>
              <p:cNvPr id="13" name="Freeform 12">
                <a:extLst>
                  <a:ext uri="{FF2B5EF4-FFF2-40B4-BE49-F238E27FC236}">
                    <a16:creationId xmlns:a16="http://schemas.microsoft.com/office/drawing/2014/main" id="{5BBAD833-8676-0567-634B-8EDC21441467}"/>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2715CEC-FE69-E5A9-91F2-9FE4763C163F}"/>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38698D3D-BE75-2E69-8D40-38B3D8B1E7EC}"/>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66E78DED-27E8-F453-D8B3-9C3F0CE6EBA7}"/>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7DB8B66C-1CAC-7747-AF5D-F2745F4FF83B}"/>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52D3CA0-2749-EF51-3E22-F08450C69611}"/>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6671611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C4F01C-7EAC-15DE-843E-2CFE3D002E16}"/>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893C1E9-9083-5F63-F192-7180D2089397}"/>
              </a:ext>
            </a:extLst>
          </p:cNvPr>
          <p:cNvSpPr>
            <a:spLocks noGrp="1"/>
          </p:cNvSpPr>
          <p:nvPr>
            <p:ph type="body" sz="quarter" idx="16"/>
          </p:nvPr>
        </p:nvSpPr>
        <p:spPr>
          <a:prstGeom prst="rect">
            <a:avLst/>
          </a:prstGeom>
        </p:spPr>
        <p:txBody>
          <a:bodyPr/>
          <a:lstStyle/>
          <a:p>
            <a:r>
              <a:rPr lang="pl-PL" dirty="0" err="1"/>
              <a:t>Examples</a:t>
            </a:r>
            <a:endParaRPr lang="en-US" dirty="0"/>
          </a:p>
          <a:p>
            <a:endParaRPr lang="en-US" dirty="0"/>
          </a:p>
        </p:txBody>
      </p:sp>
      <p:sp>
        <p:nvSpPr>
          <p:cNvPr id="12" name="Text Placeholder 11">
            <a:extLst>
              <a:ext uri="{FF2B5EF4-FFF2-40B4-BE49-F238E27FC236}">
                <a16:creationId xmlns:a16="http://schemas.microsoft.com/office/drawing/2014/main" id="{D29603C6-DDB9-E861-981A-91B88836E874}"/>
              </a:ext>
            </a:extLst>
          </p:cNvPr>
          <p:cNvSpPr>
            <a:spLocks noGrp="1"/>
          </p:cNvSpPr>
          <p:nvPr>
            <p:ph type="body" sz="quarter" idx="18"/>
          </p:nvPr>
        </p:nvSpPr>
        <p:spPr>
          <a:xfrm>
            <a:off x="701135" y="1864895"/>
            <a:ext cx="5230684" cy="4376461"/>
          </a:xfrm>
        </p:spPr>
        <p:txBody>
          <a:bodyPr/>
          <a:lstStyle/>
          <a:p>
            <a:pPr marL="0" indent="0"/>
            <a:r>
              <a:rPr lang="en-US" sz="2200" i="1" dirty="0"/>
              <a:t>Danone</a:t>
            </a:r>
            <a:r>
              <a:rPr lang="en-US" sz="2200" dirty="0"/>
              <a:t> (France) during COVID-19: when restaurants and schools closed, a huge part of the dairy product demand disappeared almost overnight. Instead of cutting production drastically, Danone re-routed milk and yogurt distribution toward retail chains and online delivery services. They also accelerated e-commerce platforms and partnered with local food delivery companies. This not only kept supply chains running but also opened new, long-term sales channels. The disruption became an opportunity to strengthen Danone’s retail and digital presence.</a:t>
            </a:r>
          </a:p>
          <a:p>
            <a:pPr marL="0" lvl="0" indent="0" eaLnBrk="0" fontAlgn="base" hangingPunct="0">
              <a:lnSpc>
                <a:spcPct val="100000"/>
              </a:lnSpc>
              <a:spcBef>
                <a:spcPct val="0"/>
              </a:spcBef>
              <a:spcAft>
                <a:spcPct val="0"/>
              </a:spcAft>
            </a:pPr>
            <a:endParaRPr lang="pl-PL" altLang="pl-PL" dirty="0"/>
          </a:p>
        </p:txBody>
      </p:sp>
      <p:pic>
        <p:nvPicPr>
          <p:cNvPr id="5" name="Picture Placeholder 4">
            <a:extLst>
              <a:ext uri="{FF2B5EF4-FFF2-40B4-BE49-F238E27FC236}">
                <a16:creationId xmlns:a16="http://schemas.microsoft.com/office/drawing/2014/main" id="{6A845888-17BD-A167-D312-6D28D596A542}"/>
              </a:ext>
            </a:extLst>
          </p:cNvPr>
          <p:cNvPicPr>
            <a:picLocks noGrp="1" noChangeAspect="1"/>
          </p:cNvPicPr>
          <p:nvPr>
            <p:ph type="pic" sz="quarter" idx="19"/>
          </p:nvPr>
        </p:nvPicPr>
        <p:blipFill>
          <a:blip r:embed="rId2"/>
          <a:srcRect t="7646" b="7646"/>
          <a:stretch/>
        </p:blipFill>
        <p:spPr>
          <a:xfrm>
            <a:off x="6083676" y="0"/>
            <a:ext cx="5361066" cy="6858000"/>
          </a:xfrm>
        </p:spPr>
      </p:pic>
      <p:grpSp>
        <p:nvGrpSpPr>
          <p:cNvPr id="7" name="Group 6">
            <a:extLst>
              <a:ext uri="{FF2B5EF4-FFF2-40B4-BE49-F238E27FC236}">
                <a16:creationId xmlns:a16="http://schemas.microsoft.com/office/drawing/2014/main" id="{63683DE8-E676-E227-8EF7-3A2022D1DFFF}"/>
              </a:ext>
            </a:extLst>
          </p:cNvPr>
          <p:cNvGrpSpPr/>
          <p:nvPr/>
        </p:nvGrpSpPr>
        <p:grpSpPr>
          <a:xfrm rot="10800000">
            <a:off x="9006993" y="-334907"/>
            <a:ext cx="2708755" cy="4905727"/>
            <a:chOff x="-409167" y="2114737"/>
            <a:chExt cx="4291385" cy="7771969"/>
          </a:xfrm>
        </p:grpSpPr>
        <p:pic>
          <p:nvPicPr>
            <p:cNvPr id="8" name="Picture 7">
              <a:extLst>
                <a:ext uri="{FF2B5EF4-FFF2-40B4-BE49-F238E27FC236}">
                  <a16:creationId xmlns:a16="http://schemas.microsoft.com/office/drawing/2014/main" id="{1E2B0DE0-4D6F-E148-9776-29C6E69A3E3B}"/>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80686" b="57537"/>
            <a:stretch/>
          </p:blipFill>
          <p:spPr>
            <a:xfrm rot="16558380">
              <a:off x="-315198" y="5689289"/>
              <a:ext cx="4103448" cy="4291385"/>
            </a:xfrm>
            <a:prstGeom prst="rect">
              <a:avLst/>
            </a:prstGeom>
          </p:spPr>
        </p:pic>
        <p:grpSp>
          <p:nvGrpSpPr>
            <p:cNvPr id="9" name="Graphic 12">
              <a:extLst>
                <a:ext uri="{FF2B5EF4-FFF2-40B4-BE49-F238E27FC236}">
                  <a16:creationId xmlns:a16="http://schemas.microsoft.com/office/drawing/2014/main" id="{36D1959C-AA0F-9870-F840-9A051896BB31}"/>
                </a:ext>
              </a:extLst>
            </p:cNvPr>
            <p:cNvGrpSpPr/>
            <p:nvPr/>
          </p:nvGrpSpPr>
          <p:grpSpPr>
            <a:xfrm rot="19847811">
              <a:off x="615942" y="4225592"/>
              <a:ext cx="1961442" cy="2154246"/>
              <a:chOff x="-2038141" y="4233216"/>
              <a:chExt cx="284812" cy="312808"/>
            </a:xfrm>
          </p:grpSpPr>
          <p:sp>
            <p:nvSpPr>
              <p:cNvPr id="19" name="Freeform 18">
                <a:extLst>
                  <a:ext uri="{FF2B5EF4-FFF2-40B4-BE49-F238E27FC236}">
                    <a16:creationId xmlns:a16="http://schemas.microsoft.com/office/drawing/2014/main" id="{9FB630FE-9A45-45C3-0FCE-B2CE91A72705}"/>
                  </a:ext>
                </a:extLst>
              </p:cNvPr>
              <p:cNvSpPr/>
              <p:nvPr/>
            </p:nvSpPr>
            <p:spPr>
              <a:xfrm>
                <a:off x="-1860328" y="4323648"/>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00AAD3"/>
              </a:solidFill>
              <a:ln w="9502"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184205BD-BF0C-7131-FCED-B4EB809A2426}"/>
                  </a:ext>
                </a:extLst>
              </p:cNvPr>
              <p:cNvSpPr/>
              <p:nvPr/>
            </p:nvSpPr>
            <p:spPr>
              <a:xfrm>
                <a:off x="-2038141" y="4246817"/>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F6BDE80-4234-98EB-8BA4-A5B07CD2439A}"/>
                  </a:ext>
                </a:extLst>
              </p:cNvPr>
              <p:cNvSpPr/>
              <p:nvPr/>
            </p:nvSpPr>
            <p:spPr>
              <a:xfrm>
                <a:off x="-1828516" y="4233216"/>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AB95B65F-273B-71BD-BB99-5C2AB7DF9AED}"/>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1" name="Group 10">
              <a:extLst>
                <a:ext uri="{FF2B5EF4-FFF2-40B4-BE49-F238E27FC236}">
                  <a16:creationId xmlns:a16="http://schemas.microsoft.com/office/drawing/2014/main" id="{7F12B4B6-5069-227F-85EF-6F5050243822}"/>
                </a:ext>
              </a:extLst>
            </p:cNvPr>
            <p:cNvGrpSpPr/>
            <p:nvPr/>
          </p:nvGrpSpPr>
          <p:grpSpPr>
            <a:xfrm rot="20663724">
              <a:off x="819725" y="2114737"/>
              <a:ext cx="2318251" cy="1701938"/>
              <a:chOff x="-3210224" y="5270177"/>
              <a:chExt cx="620531" cy="455561"/>
            </a:xfrm>
          </p:grpSpPr>
          <p:sp>
            <p:nvSpPr>
              <p:cNvPr id="13" name="Freeform 12">
                <a:extLst>
                  <a:ext uri="{FF2B5EF4-FFF2-40B4-BE49-F238E27FC236}">
                    <a16:creationId xmlns:a16="http://schemas.microsoft.com/office/drawing/2014/main" id="{ABA41A0A-9ACC-2B5E-EF79-B2F50A2EB71C}"/>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AFB5958-3432-3A14-FF7A-7AEEA5F17929}"/>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813959CE-A27D-644A-1FD8-0C487D26A3BC}"/>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E1283794-E923-41C1-BD4A-C7CB245FD18F}"/>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57735318-A734-7110-F751-341C7C1A1F75}"/>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104A0AC5-C3B3-CEB3-7FD6-134DEEA67A21}"/>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1438459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9FE26-1227-3C19-7ED3-E32C97094642}"/>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D7557558-8FCB-A0FC-4720-F4DBE2BDFCC3}"/>
              </a:ext>
            </a:extLst>
          </p:cNvPr>
          <p:cNvSpPr>
            <a:spLocks noGrp="1"/>
          </p:cNvSpPr>
          <p:nvPr>
            <p:ph type="body" sz="quarter" idx="16"/>
          </p:nvPr>
        </p:nvSpPr>
        <p:spPr>
          <a:xfrm>
            <a:off x="600999" y="835090"/>
            <a:ext cx="3125818" cy="2500538"/>
          </a:xfrm>
          <a:prstGeom prst="rect">
            <a:avLst/>
          </a:prstGeom>
        </p:spPr>
        <p:txBody>
          <a:bodyPr/>
          <a:lstStyle/>
          <a:p>
            <a:r>
              <a:rPr lang="pl-PL" altLang="pl-PL" dirty="0"/>
              <a:t>Digital Solutions as </a:t>
            </a:r>
            <a:r>
              <a:rPr lang="pl-PL" altLang="pl-PL" dirty="0" err="1"/>
              <a:t>Resilience</a:t>
            </a:r>
            <a:r>
              <a:rPr lang="pl-PL" altLang="pl-PL" dirty="0"/>
              <a:t> </a:t>
            </a:r>
            <a:r>
              <a:rPr lang="pl-PL" altLang="pl-PL" dirty="0" err="1"/>
              <a:t>Enablers</a:t>
            </a:r>
            <a:endParaRPr lang="en-US" dirty="0"/>
          </a:p>
        </p:txBody>
      </p:sp>
      <p:sp>
        <p:nvSpPr>
          <p:cNvPr id="3" name="Text Placeholder 2">
            <a:extLst>
              <a:ext uri="{FF2B5EF4-FFF2-40B4-BE49-F238E27FC236}">
                <a16:creationId xmlns:a16="http://schemas.microsoft.com/office/drawing/2014/main" id="{BCA114B2-FC36-B749-0958-C279B0E871D4}"/>
              </a:ext>
            </a:extLst>
          </p:cNvPr>
          <p:cNvSpPr>
            <a:spLocks noGrp="1"/>
          </p:cNvSpPr>
          <p:nvPr>
            <p:ph type="body" sz="quarter" idx="18"/>
          </p:nvPr>
        </p:nvSpPr>
        <p:spPr>
          <a:prstGeom prst="rect">
            <a:avLst/>
          </a:prstGeom>
        </p:spPr>
        <p:txBody>
          <a:bodyPr/>
          <a:lstStyle/>
          <a:p>
            <a:pPr marL="0" lvl="0" indent="0" eaLnBrk="0" fontAlgn="base" hangingPunct="0">
              <a:lnSpc>
                <a:spcPct val="100000"/>
              </a:lnSpc>
              <a:spcBef>
                <a:spcPct val="0"/>
              </a:spcBef>
              <a:spcAft>
                <a:spcPts val="1200"/>
              </a:spcAft>
            </a:pPr>
            <a:r>
              <a:rPr lang="pl-PL" altLang="pl-PL" sz="2200" b="1" dirty="0"/>
              <a:t>ERP </a:t>
            </a:r>
            <a:r>
              <a:rPr lang="pl-PL" altLang="pl-PL" sz="2200" b="1" dirty="0" err="1"/>
              <a:t>systems</a:t>
            </a:r>
            <a:r>
              <a:rPr lang="pl-PL" altLang="pl-PL" sz="2200" b="1" dirty="0"/>
              <a:t> </a:t>
            </a:r>
            <a:r>
              <a:rPr lang="pl-PL" altLang="pl-PL" sz="2200" dirty="0" err="1"/>
              <a:t>simplify</a:t>
            </a:r>
            <a:r>
              <a:rPr lang="pl-PL" altLang="pl-PL" sz="2200" dirty="0"/>
              <a:t> </a:t>
            </a:r>
            <a:r>
              <a:rPr lang="pl-PL" altLang="pl-PL" sz="2200" dirty="0" err="1"/>
              <a:t>day</a:t>
            </a:r>
            <a:r>
              <a:rPr lang="pl-PL" altLang="pl-PL" sz="2200" dirty="0"/>
              <a:t> to </a:t>
            </a:r>
            <a:r>
              <a:rPr lang="pl-PL" altLang="pl-PL" sz="2200" dirty="0" err="1"/>
              <a:t>day</a:t>
            </a:r>
            <a:r>
              <a:rPr lang="pl-PL" altLang="pl-PL" sz="2200" dirty="0"/>
              <a:t> </a:t>
            </a:r>
            <a:r>
              <a:rPr lang="pl-PL" altLang="pl-PL" sz="2200" dirty="0" err="1"/>
              <a:t>operations</a:t>
            </a:r>
            <a:r>
              <a:rPr lang="pl-PL" altLang="pl-PL" sz="2200" b="1" dirty="0"/>
              <a:t>, </a:t>
            </a:r>
            <a:r>
              <a:rPr lang="pl-PL" altLang="pl-PL" sz="2200" dirty="0" err="1"/>
              <a:t>integrate</a:t>
            </a:r>
            <a:r>
              <a:rPr lang="pl-PL" altLang="pl-PL" sz="2200" dirty="0"/>
              <a:t> </a:t>
            </a:r>
            <a:r>
              <a:rPr lang="pl-PL" altLang="pl-PL" sz="2200" dirty="0" err="1"/>
              <a:t>finance</a:t>
            </a:r>
            <a:r>
              <a:rPr lang="pl-PL" altLang="pl-PL" sz="2200" dirty="0"/>
              <a:t>, HR, </a:t>
            </a:r>
            <a:r>
              <a:rPr lang="pl-PL" altLang="pl-PL" sz="2200" dirty="0" err="1"/>
              <a:t>supply</a:t>
            </a:r>
            <a:r>
              <a:rPr lang="pl-PL" altLang="pl-PL" sz="2200" dirty="0"/>
              <a:t> </a:t>
            </a:r>
            <a:r>
              <a:rPr lang="pl-PL" altLang="pl-PL" sz="2200" dirty="0" err="1"/>
              <a:t>chain</a:t>
            </a:r>
            <a:r>
              <a:rPr lang="pl-PL" altLang="pl-PL" sz="2200" dirty="0"/>
              <a:t>, </a:t>
            </a:r>
            <a:r>
              <a:rPr lang="pl-PL" altLang="pl-PL" sz="2200" dirty="0" err="1"/>
              <a:t>operations</a:t>
            </a:r>
            <a:r>
              <a:rPr lang="pl-PL" altLang="pl-PL" sz="2200" dirty="0"/>
              <a:t>.</a:t>
            </a:r>
          </a:p>
          <a:p>
            <a:pPr marL="0" lvl="0" indent="0" eaLnBrk="0" fontAlgn="base" hangingPunct="0">
              <a:lnSpc>
                <a:spcPct val="100000"/>
              </a:lnSpc>
              <a:spcBef>
                <a:spcPct val="0"/>
              </a:spcBef>
              <a:spcAft>
                <a:spcPts val="1200"/>
              </a:spcAft>
            </a:pPr>
            <a:r>
              <a:rPr lang="pl-PL" altLang="pl-PL" sz="2200" b="1" dirty="0" err="1"/>
              <a:t>Blockchain</a:t>
            </a:r>
            <a:r>
              <a:rPr lang="pl-PL" altLang="pl-PL" sz="2200" dirty="0"/>
              <a:t> </a:t>
            </a:r>
            <a:r>
              <a:rPr lang="pl-PL" altLang="pl-PL" sz="2200" dirty="0" err="1"/>
              <a:t>ensures</a:t>
            </a:r>
            <a:r>
              <a:rPr lang="pl-PL" altLang="pl-PL" sz="2200" dirty="0"/>
              <a:t> </a:t>
            </a:r>
            <a:r>
              <a:rPr lang="pl-PL" altLang="pl-PL" sz="2200" dirty="0" err="1"/>
              <a:t>transparency</a:t>
            </a:r>
            <a:r>
              <a:rPr lang="pl-PL" altLang="pl-PL" sz="2200" dirty="0"/>
              <a:t> &amp; </a:t>
            </a:r>
            <a:r>
              <a:rPr lang="pl-PL" altLang="pl-PL" sz="2200" dirty="0" err="1"/>
              <a:t>immutability</a:t>
            </a:r>
            <a:r>
              <a:rPr lang="pl-PL" altLang="pl-PL" sz="2200" dirty="0"/>
              <a:t> of </a:t>
            </a:r>
            <a:r>
              <a:rPr lang="pl-PL" altLang="pl-PL" sz="2200" dirty="0" err="1"/>
              <a:t>records</a:t>
            </a:r>
            <a:r>
              <a:rPr lang="pl-PL" altLang="pl-PL" sz="2200" dirty="0"/>
              <a:t> (food and </a:t>
            </a:r>
            <a:r>
              <a:rPr lang="pl-PL" altLang="pl-PL" sz="2200" dirty="0" err="1"/>
              <a:t>ingredients</a:t>
            </a:r>
            <a:r>
              <a:rPr lang="pl-PL" altLang="pl-PL" sz="2200" dirty="0"/>
              <a:t> </a:t>
            </a:r>
            <a:r>
              <a:rPr lang="pl-PL" sz="2200" dirty="0" err="1"/>
              <a:t>supply</a:t>
            </a:r>
            <a:r>
              <a:rPr lang="pl-PL" sz="2200" dirty="0"/>
              <a:t> </a:t>
            </a:r>
            <a:r>
              <a:rPr lang="pl-PL" sz="2200" dirty="0" err="1"/>
              <a:t>chain</a:t>
            </a:r>
            <a:r>
              <a:rPr lang="pl-PL" sz="2200" dirty="0"/>
              <a:t> </a:t>
            </a:r>
            <a:r>
              <a:rPr lang="pl-PL" sz="2200" dirty="0" err="1"/>
              <a:t>transparency</a:t>
            </a:r>
            <a:r>
              <a:rPr lang="pl-PL" sz="2200" dirty="0"/>
              <a:t>)</a:t>
            </a:r>
            <a:endParaRPr lang="pl-PL" altLang="pl-PL" sz="2200" dirty="0"/>
          </a:p>
          <a:p>
            <a:pPr marL="0" lvl="0" indent="0" eaLnBrk="0" fontAlgn="base" hangingPunct="0">
              <a:lnSpc>
                <a:spcPct val="100000"/>
              </a:lnSpc>
              <a:spcBef>
                <a:spcPct val="0"/>
              </a:spcBef>
              <a:spcAft>
                <a:spcPts val="1200"/>
              </a:spcAft>
            </a:pPr>
            <a:r>
              <a:rPr lang="pl-PL" altLang="pl-PL" sz="2200" b="1" dirty="0" err="1"/>
              <a:t>IoT</a:t>
            </a:r>
            <a:r>
              <a:rPr lang="pl-PL" altLang="pl-PL" sz="2200" b="1" dirty="0"/>
              <a:t> </a:t>
            </a:r>
            <a:r>
              <a:rPr lang="pl-PL" altLang="pl-PL" sz="2200" b="1" dirty="0" err="1"/>
              <a:t>sensors</a:t>
            </a:r>
            <a:r>
              <a:rPr lang="pl-PL" altLang="pl-PL" sz="2200" b="1" dirty="0"/>
              <a:t> </a:t>
            </a:r>
            <a:r>
              <a:rPr lang="pl-PL" altLang="pl-PL" sz="2200" dirty="0" err="1"/>
              <a:t>enable</a:t>
            </a:r>
            <a:r>
              <a:rPr lang="pl-PL" altLang="pl-PL" sz="2200" dirty="0"/>
              <a:t> </a:t>
            </a:r>
            <a:r>
              <a:rPr lang="pl-PL" altLang="pl-PL" sz="2200" dirty="0" err="1"/>
              <a:t>predictive</a:t>
            </a:r>
            <a:r>
              <a:rPr lang="pl-PL" altLang="pl-PL" sz="2200" dirty="0"/>
              <a:t> </a:t>
            </a:r>
            <a:r>
              <a:rPr lang="pl-PL" altLang="pl-PL" sz="2200" dirty="0" err="1"/>
              <a:t>maintenance</a:t>
            </a:r>
            <a:r>
              <a:rPr lang="pl-PL" altLang="pl-PL" sz="2200" dirty="0"/>
              <a:t> and real-</a:t>
            </a:r>
            <a:r>
              <a:rPr lang="pl-PL" altLang="pl-PL" sz="2200" dirty="0" err="1"/>
              <a:t>time</a:t>
            </a:r>
            <a:r>
              <a:rPr lang="pl-PL" altLang="pl-PL" sz="2200" dirty="0"/>
              <a:t> monitoring (</a:t>
            </a:r>
            <a:r>
              <a:rPr lang="pl-PL" sz="2200" dirty="0"/>
              <a:t>real-</a:t>
            </a:r>
            <a:r>
              <a:rPr lang="pl-PL" sz="2200" dirty="0" err="1"/>
              <a:t>time</a:t>
            </a:r>
            <a:r>
              <a:rPr lang="pl-PL" sz="2200" dirty="0"/>
              <a:t> monitoring of food </a:t>
            </a:r>
            <a:r>
              <a:rPr lang="pl-PL" sz="2200" dirty="0" err="1"/>
              <a:t>safety</a:t>
            </a:r>
            <a:r>
              <a:rPr lang="pl-PL" sz="2200" dirty="0"/>
              <a:t> &amp; Logistics)</a:t>
            </a:r>
            <a:endParaRPr lang="pl-PL" altLang="pl-PL" sz="2200" dirty="0"/>
          </a:p>
          <a:p>
            <a:pPr marL="0" lvl="0" indent="0" eaLnBrk="0" fontAlgn="base" hangingPunct="0">
              <a:lnSpc>
                <a:spcPct val="100000"/>
              </a:lnSpc>
              <a:spcBef>
                <a:spcPct val="0"/>
              </a:spcBef>
              <a:spcAft>
                <a:spcPts val="1200"/>
              </a:spcAft>
            </a:pPr>
            <a:r>
              <a:rPr lang="pl-PL" sz="2200" b="1" dirty="0"/>
              <a:t>AI &amp; </a:t>
            </a:r>
            <a:r>
              <a:rPr lang="pl-PL" sz="2200" b="1" dirty="0" err="1"/>
              <a:t>predictive</a:t>
            </a:r>
            <a:r>
              <a:rPr lang="pl-PL" sz="2200" b="1" dirty="0"/>
              <a:t> </a:t>
            </a:r>
            <a:r>
              <a:rPr lang="pl-PL" sz="2200" b="1" dirty="0" err="1"/>
              <a:t>analytics</a:t>
            </a:r>
            <a:r>
              <a:rPr lang="pl-PL" sz="2200" dirty="0"/>
              <a:t> </a:t>
            </a:r>
            <a:r>
              <a:rPr lang="pl-PL" sz="2200" dirty="0" err="1"/>
              <a:t>enable</a:t>
            </a:r>
            <a:r>
              <a:rPr lang="pl-PL" sz="2200" dirty="0"/>
              <a:t> </a:t>
            </a:r>
            <a:r>
              <a:rPr lang="pl-PL" sz="2200" dirty="0" err="1"/>
              <a:t>demand</a:t>
            </a:r>
            <a:r>
              <a:rPr lang="pl-PL" sz="2200" dirty="0"/>
              <a:t> </a:t>
            </a:r>
            <a:r>
              <a:rPr lang="pl-PL" sz="2200" dirty="0" err="1"/>
              <a:t>forecasting</a:t>
            </a:r>
            <a:r>
              <a:rPr lang="pl-PL" sz="2200" dirty="0"/>
              <a:t>.</a:t>
            </a:r>
            <a:endParaRPr lang="pl-PL" altLang="pl-PL" sz="2200" dirty="0"/>
          </a:p>
          <a:p>
            <a:pPr marL="0" lvl="0" indent="0" eaLnBrk="0" fontAlgn="base" hangingPunct="0">
              <a:lnSpc>
                <a:spcPct val="100000"/>
              </a:lnSpc>
              <a:spcBef>
                <a:spcPct val="0"/>
              </a:spcBef>
              <a:spcAft>
                <a:spcPts val="1200"/>
              </a:spcAft>
            </a:pPr>
            <a:r>
              <a:rPr lang="pl-PL" altLang="pl-PL" sz="2200" b="1" dirty="0" err="1"/>
              <a:t>Cloud</a:t>
            </a:r>
            <a:r>
              <a:rPr lang="pl-PL" altLang="pl-PL" sz="2200" b="1" dirty="0"/>
              <a:t> </a:t>
            </a:r>
            <a:r>
              <a:rPr lang="pl-PL" altLang="pl-PL" sz="2200" b="1" dirty="0" err="1"/>
              <a:t>computing</a:t>
            </a:r>
            <a:r>
              <a:rPr lang="pl-PL" altLang="pl-PL" sz="2200" b="1" dirty="0"/>
              <a:t> </a:t>
            </a:r>
            <a:r>
              <a:rPr lang="pl-PL" altLang="pl-PL" sz="2200" dirty="0" err="1"/>
              <a:t>supports</a:t>
            </a:r>
            <a:r>
              <a:rPr lang="pl-PL" altLang="pl-PL" sz="2200" dirty="0"/>
              <a:t> </a:t>
            </a:r>
            <a:r>
              <a:rPr lang="pl-PL" altLang="pl-PL" sz="2200" dirty="0" err="1"/>
              <a:t>scalability</a:t>
            </a:r>
            <a:r>
              <a:rPr lang="pl-PL" altLang="pl-PL" sz="2200" dirty="0"/>
              <a:t> and </a:t>
            </a:r>
            <a:r>
              <a:rPr lang="pl-PL" altLang="pl-PL" sz="2200" dirty="0" err="1"/>
              <a:t>remote</a:t>
            </a:r>
            <a:r>
              <a:rPr lang="pl-PL" altLang="pl-PL" sz="2200" dirty="0"/>
              <a:t> </a:t>
            </a:r>
            <a:r>
              <a:rPr lang="pl-PL" altLang="pl-PL" sz="2200" dirty="0" err="1"/>
              <a:t>collaboration</a:t>
            </a:r>
            <a:r>
              <a:rPr lang="pl-PL" altLang="pl-PL" sz="2200" dirty="0"/>
              <a:t>.</a:t>
            </a:r>
          </a:p>
          <a:p>
            <a:pPr marL="0" indent="0">
              <a:spcAft>
                <a:spcPts val="1200"/>
              </a:spcAft>
            </a:pPr>
            <a:r>
              <a:rPr lang="pl-PL" sz="2200" b="1" spc="0" dirty="0" err="1">
                <a:solidFill>
                  <a:srgbClr val="0D1C48"/>
                </a:solidFill>
              </a:rPr>
              <a:t>Cloud</a:t>
            </a:r>
            <a:r>
              <a:rPr lang="pl-PL" sz="2200" b="1" spc="0" dirty="0">
                <a:solidFill>
                  <a:srgbClr val="0D1C48"/>
                </a:solidFill>
              </a:rPr>
              <a:t> </a:t>
            </a:r>
            <a:r>
              <a:rPr lang="pl-PL" sz="2200" b="1" spc="0" dirty="0" err="1">
                <a:solidFill>
                  <a:srgbClr val="0D1C48"/>
                </a:solidFill>
              </a:rPr>
              <a:t>platforms</a:t>
            </a:r>
            <a:r>
              <a:rPr lang="pl-PL" sz="2200" spc="0" dirty="0">
                <a:solidFill>
                  <a:srgbClr val="0D1C48"/>
                </a:solidFill>
              </a:rPr>
              <a:t> </a:t>
            </a:r>
            <a:r>
              <a:rPr lang="pl-PL" sz="2200" spc="0" dirty="0" err="1">
                <a:solidFill>
                  <a:srgbClr val="0D1C48"/>
                </a:solidFill>
              </a:rPr>
              <a:t>enable</a:t>
            </a:r>
            <a:r>
              <a:rPr lang="pl-PL" sz="2200" spc="0" dirty="0">
                <a:solidFill>
                  <a:srgbClr val="0D1C48"/>
                </a:solidFill>
              </a:rPr>
              <a:t> </a:t>
            </a:r>
            <a:r>
              <a:rPr lang="pl-PL" sz="2200" spc="0" dirty="0" err="1">
                <a:solidFill>
                  <a:srgbClr val="0D1C48"/>
                </a:solidFill>
              </a:rPr>
              <a:t>remote</a:t>
            </a:r>
            <a:r>
              <a:rPr lang="pl-PL" sz="2200" spc="0" dirty="0">
                <a:solidFill>
                  <a:srgbClr val="0D1C48"/>
                </a:solidFill>
              </a:rPr>
              <a:t> </a:t>
            </a:r>
            <a:r>
              <a:rPr lang="pl-PL" sz="2200" spc="0" dirty="0" err="1">
                <a:solidFill>
                  <a:srgbClr val="0D1C48"/>
                </a:solidFill>
              </a:rPr>
              <a:t>collaboration</a:t>
            </a:r>
            <a:r>
              <a:rPr lang="pl-PL" sz="2200" spc="0" dirty="0">
                <a:solidFill>
                  <a:srgbClr val="0D1C48"/>
                </a:solidFill>
              </a:rPr>
              <a:t> &amp; </a:t>
            </a:r>
            <a:r>
              <a:rPr lang="pl-PL" sz="2200" spc="0" dirty="0" err="1">
                <a:solidFill>
                  <a:srgbClr val="0D1C48"/>
                </a:solidFill>
              </a:rPr>
              <a:t>continuity</a:t>
            </a:r>
            <a:r>
              <a:rPr lang="pl-PL" sz="2200" dirty="0"/>
              <a:t>.</a:t>
            </a:r>
          </a:p>
          <a:p>
            <a:pPr marL="0" lvl="0" indent="0" eaLnBrk="0" fontAlgn="base" hangingPunct="0">
              <a:lnSpc>
                <a:spcPct val="100000"/>
              </a:lnSpc>
              <a:spcBef>
                <a:spcPct val="0"/>
              </a:spcBef>
              <a:spcAft>
                <a:spcPct val="0"/>
              </a:spcAft>
            </a:pPr>
            <a:endParaRPr lang="pl-PL" altLang="pl-PL" dirty="0"/>
          </a:p>
        </p:txBody>
      </p:sp>
      <p:grpSp>
        <p:nvGrpSpPr>
          <p:cNvPr id="5" name="Group 4">
            <a:extLst>
              <a:ext uri="{FF2B5EF4-FFF2-40B4-BE49-F238E27FC236}">
                <a16:creationId xmlns:a16="http://schemas.microsoft.com/office/drawing/2014/main" id="{2B611F25-2A3D-0579-EF29-1F67592EB680}"/>
              </a:ext>
            </a:extLst>
          </p:cNvPr>
          <p:cNvGrpSpPr/>
          <p:nvPr/>
        </p:nvGrpSpPr>
        <p:grpSpPr>
          <a:xfrm rot="806837">
            <a:off x="178214" y="5020704"/>
            <a:ext cx="2487098" cy="1825896"/>
            <a:chOff x="-3210224" y="5270177"/>
            <a:chExt cx="620531" cy="455561"/>
          </a:xfrm>
        </p:grpSpPr>
        <p:sp>
          <p:nvSpPr>
            <p:cNvPr id="6" name="Freeform 5">
              <a:extLst>
                <a:ext uri="{FF2B5EF4-FFF2-40B4-BE49-F238E27FC236}">
                  <a16:creationId xmlns:a16="http://schemas.microsoft.com/office/drawing/2014/main" id="{A12537D2-B11D-02C8-0C23-F6FEB2F22385}"/>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8A541823-1099-59EF-BA52-BFEFB83B10FF}"/>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F7B7D3CA-5191-66D7-ACCA-45B18FA1FD17}"/>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4DCBB9CA-1BFB-B215-8BD6-79F277544143}"/>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8E94F632-4401-D7BB-7035-FC3DA70AF965}"/>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1135E257-7054-3B17-4B43-65FE68558A2C}"/>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Tree>
    <p:extLst>
      <p:ext uri="{BB962C8B-B14F-4D97-AF65-F5344CB8AC3E}">
        <p14:creationId xmlns:p14="http://schemas.microsoft.com/office/powerpoint/2010/main" val="379054220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7" ma:contentTypeDescription="Create a new document." ma:contentTypeScope="" ma:versionID="8bc39740fc083387fc0d4227404d0023">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d6cef93c36bbc8b907325055a307c025"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00764b5-445d-493e-ba0d-802ae545e32c}"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AC00BF-E615-4E28-98AF-3D991A76E86D}">
  <ds:schemaRefs>
    <ds:schemaRef ds:uri="http://schemas.openxmlformats.org/package/2006/metadata/core-properties"/>
    <ds:schemaRef ds:uri="http://www.w3.org/XML/1998/namespace"/>
    <ds:schemaRef ds:uri="http://purl.org/dc/dcmitype/"/>
    <ds:schemaRef ds:uri="4ebf2230-6fdc-4eb0-8f23-9af151be2bf6"/>
    <ds:schemaRef ds:uri="http://schemas.microsoft.com/office/2006/documentManagement/types"/>
    <ds:schemaRef ds:uri="http://purl.org/dc/terms/"/>
    <ds:schemaRef ds:uri="http://purl.org/dc/elements/1.1/"/>
    <ds:schemaRef ds:uri="http://schemas.microsoft.com/office/infopath/2007/PartnerControls"/>
    <ds:schemaRef ds:uri="01af9fa0-a641-4ce8-babf-d6d527220dcd"/>
    <ds:schemaRef ds:uri="http://schemas.microsoft.com/office/2006/metadata/properties"/>
  </ds:schemaRefs>
</ds:datastoreItem>
</file>

<file path=customXml/itemProps2.xml><?xml version="1.0" encoding="utf-8"?>
<ds:datastoreItem xmlns:ds="http://schemas.openxmlformats.org/officeDocument/2006/customXml" ds:itemID="{8AED2B0A-2F6B-4B8F-AD4D-72EA5BE7CDBC}">
  <ds:schemaRefs>
    <ds:schemaRef ds:uri="http://schemas.microsoft.com/sharepoint/v3/contenttype/forms"/>
  </ds:schemaRefs>
</ds:datastoreItem>
</file>

<file path=customXml/itemProps3.xml><?xml version="1.0" encoding="utf-8"?>
<ds:datastoreItem xmlns:ds="http://schemas.openxmlformats.org/officeDocument/2006/customXml" ds:itemID="{AA2979C8-BA1A-4FE3-B20F-7AB34CB237AE}"/>
</file>

<file path=docProps/app.xml><?xml version="1.0" encoding="utf-8"?>
<Properties xmlns="http://schemas.openxmlformats.org/officeDocument/2006/extended-properties" xmlns:vt="http://schemas.openxmlformats.org/officeDocument/2006/docPropsVTypes">
  <Template/>
  <TotalTime>8999</TotalTime>
  <Words>1362</Words>
  <Application>Microsoft Office PowerPoint</Application>
  <PresentationFormat>Panoramiczny</PresentationFormat>
  <Paragraphs>151</Paragraphs>
  <Slides>24</Slides>
  <Notes>17</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24</vt:i4>
      </vt:variant>
    </vt:vector>
  </HeadingPairs>
  <TitlesOfParts>
    <vt:vector size="29" baseType="lpstr">
      <vt:lpstr>Arial</vt:lpstr>
      <vt:lpstr>Calibri</vt:lpstr>
      <vt:lpstr>Montserrat</vt:lpstr>
      <vt:lpstr>Montserrat Light</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Katarzyna Lobacz</cp:lastModifiedBy>
  <cp:revision>235</cp:revision>
  <dcterms:created xsi:type="dcterms:W3CDTF">2020-10-14T13:32:04Z</dcterms:created>
  <dcterms:modified xsi:type="dcterms:W3CDTF">2026-06-27T13:28:06Z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