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15"/>
  </p:notesMasterIdLst>
  <p:sldIdLst>
    <p:sldId id="4345" r:id="rId5"/>
    <p:sldId id="4364" r:id="rId6"/>
    <p:sldId id="4476" r:id="rId7"/>
    <p:sldId id="4477" r:id="rId8"/>
    <p:sldId id="4472" r:id="rId9"/>
    <p:sldId id="4340" r:id="rId10"/>
    <p:sldId id="4343" r:id="rId11"/>
    <p:sldId id="4428" r:id="rId12"/>
    <p:sldId id="4479" r:id="rId13"/>
    <p:sldId id="4263" r:id="rId14"/>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213D48-0198-59A7-162E-832DD72D75FB}" name="Zuzana Palková" initials="ZP" userId="S::palkova@uniag.sk::2c14c765-04d3-4152-932a-beda227e11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C48"/>
    <a:srgbClr val="3CBEB3"/>
    <a:srgbClr val="00AAD3"/>
    <a:srgbClr val="F58220"/>
    <a:srgbClr val="EF4D84"/>
    <a:srgbClr val="0B3A5B"/>
    <a:srgbClr val="F26650"/>
    <a:srgbClr val="88D1DA"/>
    <a:srgbClr val="1D4C60"/>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92" autoAdjust="0"/>
    <p:restoredTop sz="75266" autoAdjust="0"/>
  </p:normalViewPr>
  <p:slideViewPr>
    <p:cSldViewPr snapToGrid="0" snapToObjects="1">
      <p:cViewPr varScale="1">
        <p:scale>
          <a:sx n="64" d="100"/>
          <a:sy n="64" d="100"/>
        </p:scale>
        <p:origin x="1182" y="48"/>
      </p:cViewPr>
      <p:guideLst/>
    </p:cSldViewPr>
  </p:slideViewPr>
  <p:outlineViewPr>
    <p:cViewPr>
      <p:scale>
        <a:sx n="33" d="100"/>
        <a:sy n="33" d="100"/>
      </p:scale>
      <p:origin x="0" y="-10533"/>
    </p:cViewPr>
  </p:outlineViewPr>
  <p:notesTextViewPr>
    <p:cViewPr>
      <p:scale>
        <a:sx n="1" d="1"/>
        <a:sy n="1" d="1"/>
      </p:scale>
      <p:origin x="0" y="0"/>
    </p:cViewPr>
  </p:notesTextViewPr>
  <p:sorterViewPr>
    <p:cViewPr>
      <p:scale>
        <a:sx n="158" d="100"/>
        <a:sy n="1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BE6B282E-B117-B940-84DA-9267D4C22CBD}" type="datetimeFigureOut">
              <a:rPr lang="en-US" smtClean="0"/>
              <a:t>8/23/2026</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dirty="0"/>
          </a:p>
        </p:txBody>
      </p:sp>
    </p:spTree>
    <p:extLst>
      <p:ext uri="{BB962C8B-B14F-4D97-AF65-F5344CB8AC3E}">
        <p14:creationId xmlns:p14="http://schemas.microsoft.com/office/powerpoint/2010/main" val="98008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6B976-992C-9EF7-AEA3-0899757A1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2DE20-329A-5333-032B-04161812B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D8235-AA17-3E34-8DBF-BF26342ED7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DE81E1-9354-8235-7F57-2236899BC68B}"/>
              </a:ext>
            </a:extLst>
          </p:cNvPr>
          <p:cNvSpPr>
            <a:spLocks noGrp="1"/>
          </p:cNvSpPr>
          <p:nvPr>
            <p:ph type="sldNum" sz="quarter" idx="5"/>
          </p:nvPr>
        </p:nvSpPr>
        <p:spPr/>
        <p:txBody>
          <a:bodyPr/>
          <a:lstStyle/>
          <a:p>
            <a:fld id="{4BE5DE82-CF29-044D-9158-06A811149881}" type="slidenum">
              <a:rPr lang="en-US" smtClean="0"/>
              <a:t>2</a:t>
            </a:fld>
            <a:endParaRPr lang="en-US" dirty="0"/>
          </a:p>
        </p:txBody>
      </p:sp>
    </p:spTree>
    <p:extLst>
      <p:ext uri="{BB962C8B-B14F-4D97-AF65-F5344CB8AC3E}">
        <p14:creationId xmlns:p14="http://schemas.microsoft.com/office/powerpoint/2010/main" val="813852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EFBBE-A91B-223C-DC20-7DE6F279586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D1E7FFA-7E82-0261-AABD-7C790E6182C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605B2C7-E9DF-B874-2C3C-E547BB787596}"/>
              </a:ext>
            </a:extLst>
          </p:cNvPr>
          <p:cNvSpPr>
            <a:spLocks noGrp="1"/>
          </p:cNvSpPr>
          <p:nvPr>
            <p:ph type="body" idx="1"/>
          </p:nvPr>
        </p:nvSpPr>
        <p:spPr/>
        <p:txBody>
          <a:bodyPr/>
          <a:lstStyle/>
          <a:p>
            <a:pPr>
              <a:buNone/>
            </a:pPr>
            <a:endParaRPr lang="en-US" dirty="0"/>
          </a:p>
        </p:txBody>
      </p:sp>
      <p:sp>
        <p:nvSpPr>
          <p:cNvPr id="4" name="Foliennummernplatzhalter 3">
            <a:extLst>
              <a:ext uri="{FF2B5EF4-FFF2-40B4-BE49-F238E27FC236}">
                <a16:creationId xmlns:a16="http://schemas.microsoft.com/office/drawing/2014/main" id="{D396E279-0325-C686-9961-3D8B615DD06F}"/>
              </a:ext>
            </a:extLst>
          </p:cNvPr>
          <p:cNvSpPr>
            <a:spLocks noGrp="1"/>
          </p:cNvSpPr>
          <p:nvPr>
            <p:ph type="sldNum" sz="quarter" idx="5"/>
          </p:nvPr>
        </p:nvSpPr>
        <p:spPr/>
        <p:txBody>
          <a:bodyPr/>
          <a:lstStyle/>
          <a:p>
            <a:fld id="{4BE5DE82-CF29-044D-9158-06A811149881}" type="slidenum">
              <a:rPr lang="en-US" smtClean="0"/>
              <a:t>3</a:t>
            </a:fld>
            <a:endParaRPr lang="en-US" dirty="0"/>
          </a:p>
        </p:txBody>
      </p:sp>
    </p:spTree>
    <p:extLst>
      <p:ext uri="{BB962C8B-B14F-4D97-AF65-F5344CB8AC3E}">
        <p14:creationId xmlns:p14="http://schemas.microsoft.com/office/powerpoint/2010/main" val="3497821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80F2A-C393-0620-56AF-CA259360C50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96C9CA5-1E31-43F1-A6B2-F42C58BD7E5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A7EC4E-1098-8581-FCC4-7FA918B6F27C}"/>
              </a:ext>
            </a:extLst>
          </p:cNvPr>
          <p:cNvSpPr>
            <a:spLocks noGrp="1"/>
          </p:cNvSpPr>
          <p:nvPr>
            <p:ph type="body" idx="1"/>
          </p:nvPr>
        </p:nvSpPr>
        <p:spPr/>
        <p:txBody>
          <a:bodyPr/>
          <a:lstStyle/>
          <a:p>
            <a:pPr>
              <a:buNone/>
            </a:pPr>
            <a:endParaRPr lang="en-US" dirty="0"/>
          </a:p>
        </p:txBody>
      </p:sp>
      <p:sp>
        <p:nvSpPr>
          <p:cNvPr id="4" name="Foliennummernplatzhalter 3">
            <a:extLst>
              <a:ext uri="{FF2B5EF4-FFF2-40B4-BE49-F238E27FC236}">
                <a16:creationId xmlns:a16="http://schemas.microsoft.com/office/drawing/2014/main" id="{4F8C2344-CF59-80C9-5A6F-7856F8317662}"/>
              </a:ext>
            </a:extLst>
          </p:cNvPr>
          <p:cNvSpPr>
            <a:spLocks noGrp="1"/>
          </p:cNvSpPr>
          <p:nvPr>
            <p:ph type="sldNum" sz="quarter" idx="5"/>
          </p:nvPr>
        </p:nvSpPr>
        <p:spPr/>
        <p:txBody>
          <a:bodyPr/>
          <a:lstStyle/>
          <a:p>
            <a:fld id="{4BE5DE82-CF29-044D-9158-06A811149881}" type="slidenum">
              <a:rPr lang="en-US" smtClean="0"/>
              <a:t>4</a:t>
            </a:fld>
            <a:endParaRPr lang="en-US" dirty="0"/>
          </a:p>
        </p:txBody>
      </p:sp>
    </p:spTree>
    <p:extLst>
      <p:ext uri="{BB962C8B-B14F-4D97-AF65-F5344CB8AC3E}">
        <p14:creationId xmlns:p14="http://schemas.microsoft.com/office/powerpoint/2010/main" val="1646509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None/>
            </a:pPr>
            <a:endParaRPr lang="en-US" dirty="0"/>
          </a:p>
        </p:txBody>
      </p:sp>
      <p:sp>
        <p:nvSpPr>
          <p:cNvPr id="4" name="Foliennummernplatzhalter 3"/>
          <p:cNvSpPr>
            <a:spLocks noGrp="1"/>
          </p:cNvSpPr>
          <p:nvPr>
            <p:ph type="sldNum" sz="quarter" idx="5"/>
          </p:nvPr>
        </p:nvSpPr>
        <p:spPr/>
        <p:txBody>
          <a:bodyPr/>
          <a:lstStyle/>
          <a:p>
            <a:fld id="{4BE5DE82-CF29-044D-9158-06A811149881}" type="slidenum">
              <a:rPr lang="en-US" smtClean="0"/>
              <a:t>5</a:t>
            </a:fld>
            <a:endParaRPr lang="en-US"/>
          </a:p>
        </p:txBody>
      </p:sp>
    </p:spTree>
    <p:extLst>
      <p:ext uri="{BB962C8B-B14F-4D97-AF65-F5344CB8AC3E}">
        <p14:creationId xmlns:p14="http://schemas.microsoft.com/office/powerpoint/2010/main" val="2135185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90752">
              <a:defRPr/>
            </a:pPr>
            <a:endParaRPr lang="de-DE" dirty="0"/>
          </a:p>
        </p:txBody>
      </p:sp>
      <p:sp>
        <p:nvSpPr>
          <p:cNvPr id="4" name="Foliennummernplatzhalt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3488614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1884699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DIGIFABS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4423C8-4DC3-0926-9951-C3DB0153A4B5}"/>
              </a:ext>
            </a:extLst>
          </p:cNvPr>
          <p:cNvSpPr/>
          <p:nvPr userDrawn="1"/>
        </p:nvSpPr>
        <p:spPr>
          <a:xfrm>
            <a:off x="0" y="3786193"/>
            <a:ext cx="4883406" cy="2749393"/>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4" name="Picture 3">
            <a:extLst>
              <a:ext uri="{FF2B5EF4-FFF2-40B4-BE49-F238E27FC236}">
                <a16:creationId xmlns:a16="http://schemas.microsoft.com/office/drawing/2014/main" id="{5BDC46CC-9311-61B0-0888-0A37853A9204}"/>
              </a:ext>
            </a:extLst>
          </p:cNvPr>
          <p:cNvPicPr>
            <a:picLocks noChangeAspect="1"/>
          </p:cNvPicPr>
          <p:nvPr userDrawn="1"/>
        </p:nvPicPr>
        <p:blipFill>
          <a:blip r:embed="rId2"/>
          <a:stretch>
            <a:fillRect/>
          </a:stretch>
        </p:blipFill>
        <p:spPr>
          <a:xfrm>
            <a:off x="9575594" y="5995033"/>
            <a:ext cx="2054262" cy="457426"/>
          </a:xfrm>
          <a:prstGeom prst="rect">
            <a:avLst/>
          </a:prstGeom>
        </p:spPr>
      </p:pic>
      <p:sp>
        <p:nvSpPr>
          <p:cNvPr id="6" name="Picture Placeholder 9">
            <a:extLst>
              <a:ext uri="{FF2B5EF4-FFF2-40B4-BE49-F238E27FC236}">
                <a16:creationId xmlns:a16="http://schemas.microsoft.com/office/drawing/2014/main" id="{40D05BD1-64DD-EC1D-49FE-C3EE310D07F8}"/>
              </a:ext>
            </a:extLst>
          </p:cNvPr>
          <p:cNvSpPr>
            <a:spLocks noGrp="1"/>
          </p:cNvSpPr>
          <p:nvPr>
            <p:ph type="pic" sz="quarter" idx="11"/>
          </p:nvPr>
        </p:nvSpPr>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pic>
        <p:nvPicPr>
          <p:cNvPr id="9" name="Picture 8">
            <a:extLst>
              <a:ext uri="{FF2B5EF4-FFF2-40B4-BE49-F238E27FC236}">
                <a16:creationId xmlns:a16="http://schemas.microsoft.com/office/drawing/2014/main" id="{31154EAF-35BB-984A-AF73-5127BFB5DE4C}"/>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558380">
            <a:off x="-186001" y="4813187"/>
            <a:ext cx="1913475" cy="2001112"/>
          </a:xfrm>
          <a:prstGeom prst="rect">
            <a:avLst/>
          </a:prstGeom>
        </p:spPr>
      </p:pic>
      <p:pic>
        <p:nvPicPr>
          <p:cNvPr id="11" name="Picture 10">
            <a:extLst>
              <a:ext uri="{FF2B5EF4-FFF2-40B4-BE49-F238E27FC236}">
                <a16:creationId xmlns:a16="http://schemas.microsoft.com/office/drawing/2014/main" id="{585D82C7-5E5B-203F-9D45-56DAC2DCFDA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pic>
        <p:nvPicPr>
          <p:cNvPr id="12" name="Picture 11">
            <a:extLst>
              <a:ext uri="{FF2B5EF4-FFF2-40B4-BE49-F238E27FC236}">
                <a16:creationId xmlns:a16="http://schemas.microsoft.com/office/drawing/2014/main" id="{253E54A0-277F-9BB0-91D0-5DB41032A0C0}"/>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66101" t="35085" r="18808" b="11185"/>
          <a:stretch/>
        </p:blipFill>
        <p:spPr>
          <a:xfrm rot="10161486">
            <a:off x="3602209" y="4076907"/>
            <a:ext cx="1495137" cy="2532093"/>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a:stretch>
            <a:fillRect/>
          </a:stretch>
        </p:blipFill>
        <p:spPr>
          <a:xfrm>
            <a:off x="9575594" y="6101358"/>
            <a:ext cx="2054262" cy="457426"/>
          </a:xfrm>
          <a:prstGeom prst="rect">
            <a:avLst/>
          </a:prstGeom>
        </p:spPr>
      </p:pic>
      <p:pic>
        <p:nvPicPr>
          <p:cNvPr id="7" name="Picture 6">
            <a:extLst>
              <a:ext uri="{FF2B5EF4-FFF2-40B4-BE49-F238E27FC236}">
                <a16:creationId xmlns:a16="http://schemas.microsoft.com/office/drawing/2014/main" id="{7C20F623-2A71-95F6-11CC-BB04AD012C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
        <p:nvSpPr>
          <p:cNvPr id="3" name="Rectangle 2">
            <a:extLst>
              <a:ext uri="{FF2B5EF4-FFF2-40B4-BE49-F238E27FC236}">
                <a16:creationId xmlns:a16="http://schemas.microsoft.com/office/drawing/2014/main" id="{A7B3C79B-72A2-1E78-25C1-10E3CCC04418}"/>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4" name="Picture 3">
            <a:extLst>
              <a:ext uri="{FF2B5EF4-FFF2-40B4-BE49-F238E27FC236}">
                <a16:creationId xmlns:a16="http://schemas.microsoft.com/office/drawing/2014/main" id="{4D45BD5D-3E98-4E8F-B9E1-89B24BBDA588}"/>
              </a:ext>
            </a:extLst>
          </p:cNvPr>
          <p:cNvPicPr>
            <a:picLocks noChangeAspect="1"/>
          </p:cNvPicPr>
          <p:nvPr userDrawn="1"/>
        </p:nvPicPr>
        <p:blipFill rotWithShape="1">
          <a:blip r:embed="rId4">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1264258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500106" y="6030484"/>
            <a:ext cx="2054262" cy="457426"/>
          </a:xfrm>
          <a:prstGeom prst="rect">
            <a:avLst/>
          </a:prstGeom>
        </p:spPr>
      </p:pic>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192771"/>
            <a:ext cx="12192000" cy="3622364"/>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a:extLst>
              <a:ext uri="{FF2B5EF4-FFF2-40B4-BE49-F238E27FC236}">
                <a16:creationId xmlns:a16="http://schemas.microsoft.com/office/drawing/2014/main" id="{C9AB52B5-E0C5-5730-685D-28D3F31EA5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0"/>
            <a:ext cx="9291251" cy="522837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7" y="3429000"/>
            <a:ext cx="6160762" cy="2123903"/>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15526AD0-6F90-AD49-D85E-9CEDCA01826F}"/>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80191">
            <a:off x="9261095" y="422173"/>
            <a:ext cx="2392649" cy="2502232"/>
          </a:xfrm>
          <a:prstGeom prst="rect">
            <a:avLst/>
          </a:prstGeom>
        </p:spPr>
      </p:pic>
    </p:spTree>
    <p:extLst>
      <p:ext uri="{BB962C8B-B14F-4D97-AF65-F5344CB8AC3E}">
        <p14:creationId xmlns:p14="http://schemas.microsoft.com/office/powerpoint/2010/main" val="61229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373711"/>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374894"/>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2988148"/>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2966450"/>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5687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576287"/>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5791" y="4174824"/>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149466"/>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5791" y="4762513"/>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773863"/>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Rectangle 35">
            <a:extLst>
              <a:ext uri="{FF2B5EF4-FFF2-40B4-BE49-F238E27FC236}">
                <a16:creationId xmlns:a16="http://schemas.microsoft.com/office/drawing/2014/main" id="{27BC3113-E3C6-5349-8D68-5760D4A8C23B}"/>
              </a:ext>
            </a:extLst>
          </p:cNvPr>
          <p:cNvSpPr/>
          <p:nvPr userDrawn="1"/>
        </p:nvSpPr>
        <p:spPr>
          <a:xfrm>
            <a:off x="4399820" y="6096637"/>
            <a:ext cx="6907221" cy="577081"/>
          </a:xfrm>
          <a:prstGeom prst="rect">
            <a:avLst/>
          </a:prstGeom>
        </p:spPr>
        <p:txBody>
          <a:bodyPr wrap="square">
            <a:spAutoFit/>
          </a:bodyPr>
          <a:lstStyle/>
          <a:p>
            <a:pPr marL="0" marR="0" lvl="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B3A5B"/>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4" name="Picture 3">
            <a:extLst>
              <a:ext uri="{FF2B5EF4-FFF2-40B4-BE49-F238E27FC236}">
                <a16:creationId xmlns:a16="http://schemas.microsoft.com/office/drawing/2014/main" id="{D704BAEF-03F0-744A-90FB-0A1EF03B5F62}"/>
              </a:ext>
            </a:extLst>
          </p:cNvPr>
          <p:cNvPicPr>
            <a:picLocks noChangeAspect="1"/>
          </p:cNvPicPr>
          <p:nvPr userDrawn="1"/>
        </p:nvPicPr>
        <p:blipFill>
          <a:blip r:embed="rId2"/>
          <a:stretch>
            <a:fillRect/>
          </a:stretch>
        </p:blipFill>
        <p:spPr>
          <a:xfrm>
            <a:off x="2276817" y="6096637"/>
            <a:ext cx="2054262" cy="457426"/>
          </a:xfrm>
          <a:prstGeom prst="rect">
            <a:avLst/>
          </a:prstGeom>
        </p:spPr>
      </p:pic>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3" y="2933823"/>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68051" y="35473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3" y="4135042"/>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3" y="4734514"/>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99D3937-EA8B-1D7D-81D3-CC98047E85DD}"/>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601113">
            <a:off x="-204365" y="4914462"/>
            <a:ext cx="2201672" cy="2302508"/>
          </a:xfrm>
          <a:prstGeom prst="rect">
            <a:avLst/>
          </a:prstGeom>
        </p:spPr>
      </p:pic>
      <p:sp>
        <p:nvSpPr>
          <p:cNvPr id="7" name="Text Placeholder 25">
            <a:extLst>
              <a:ext uri="{FF2B5EF4-FFF2-40B4-BE49-F238E27FC236}">
                <a16:creationId xmlns:a16="http://schemas.microsoft.com/office/drawing/2014/main" id="{9E88666C-BC77-340F-CCFF-0422D6AA1D5B}"/>
              </a:ext>
            </a:extLst>
          </p:cNvPr>
          <p:cNvSpPr>
            <a:spLocks noGrp="1"/>
          </p:cNvSpPr>
          <p:nvPr>
            <p:ph type="body" sz="quarter" idx="37" hasCustomPrompt="1"/>
          </p:nvPr>
        </p:nvSpPr>
        <p:spPr>
          <a:xfrm>
            <a:off x="2260542" y="53734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cxnSp>
        <p:nvCxnSpPr>
          <p:cNvPr id="2" name="Straight Connector 18">
            <a:extLst>
              <a:ext uri="{FF2B5EF4-FFF2-40B4-BE49-F238E27FC236}">
                <a16:creationId xmlns:a16="http://schemas.microsoft.com/office/drawing/2014/main" id="{D966BAA7-3CFD-A953-9C4B-EF049476C9D2}"/>
              </a:ext>
            </a:extLst>
          </p:cNvPr>
          <p:cNvCxnSpPr>
            <a:cxnSpLocks/>
          </p:cNvCxnSpPr>
          <p:nvPr userDrawn="1"/>
        </p:nvCxnSpPr>
        <p:spPr>
          <a:xfrm flipV="1">
            <a:off x="2168051" y="53392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grpSp>
        <p:nvGrpSpPr>
          <p:cNvPr id="4" name="Group 3">
            <a:extLst>
              <a:ext uri="{FF2B5EF4-FFF2-40B4-BE49-F238E27FC236}">
                <a16:creationId xmlns:a16="http://schemas.microsoft.com/office/drawing/2014/main" id="{613D0C6F-E91C-8840-C64E-3402DC83C536}"/>
              </a:ext>
            </a:extLst>
          </p:cNvPr>
          <p:cNvGrpSpPr/>
          <p:nvPr userDrawn="1"/>
        </p:nvGrpSpPr>
        <p:grpSpPr>
          <a:xfrm>
            <a:off x="11772001" y="4174733"/>
            <a:ext cx="264913" cy="2568969"/>
            <a:chOff x="7246224" y="8158285"/>
            <a:chExt cx="233877" cy="2268000"/>
          </a:xfrm>
        </p:grpSpPr>
        <p:pic>
          <p:nvPicPr>
            <p:cNvPr id="5" name="Picture 4">
              <a:extLst>
                <a:ext uri="{FF2B5EF4-FFF2-40B4-BE49-F238E27FC236}">
                  <a16:creationId xmlns:a16="http://schemas.microsoft.com/office/drawing/2014/main" id="{0C69507F-3095-99AC-0B93-C63EB266F337}"/>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00AC336C-6E87-C841-894D-D8B52D2F628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BE177220-D938-4833-4E42-FA4BC95340E3}"/>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Tree>
    <p:extLst>
      <p:ext uri="{BB962C8B-B14F-4D97-AF65-F5344CB8AC3E}">
        <p14:creationId xmlns:p14="http://schemas.microsoft.com/office/powerpoint/2010/main" val="1576958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D1C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03</a:t>
            </a:r>
          </a:p>
        </p:txBody>
      </p: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663C3A88-4421-2394-B6D3-5E021D580693}"/>
              </a:ext>
            </a:extLst>
          </p:cNvPr>
          <p:cNvGrpSpPr/>
          <p:nvPr userDrawn="1"/>
        </p:nvGrpSpPr>
        <p:grpSpPr>
          <a:xfrm>
            <a:off x="11698836" y="4123141"/>
            <a:ext cx="264913" cy="2568969"/>
            <a:chOff x="7246224" y="8158285"/>
            <a:chExt cx="233877" cy="2268000"/>
          </a:xfrm>
        </p:grpSpPr>
        <p:pic>
          <p:nvPicPr>
            <p:cNvPr id="13" name="Picture 12">
              <a:extLst>
                <a:ext uri="{FF2B5EF4-FFF2-40B4-BE49-F238E27FC236}">
                  <a16:creationId xmlns:a16="http://schemas.microsoft.com/office/drawing/2014/main" id="{C167FAEE-1BAE-C14F-D3F0-889C78AAB894}"/>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14" name="Picture 13">
              <a:extLst>
                <a:ext uri="{FF2B5EF4-FFF2-40B4-BE49-F238E27FC236}">
                  <a16:creationId xmlns:a16="http://schemas.microsoft.com/office/drawing/2014/main" id="{FDDD06FB-7F6F-9D2A-5E2C-4612573D506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6" name="Picture 15">
            <a:extLst>
              <a:ext uri="{FF2B5EF4-FFF2-40B4-BE49-F238E27FC236}">
                <a16:creationId xmlns:a16="http://schemas.microsoft.com/office/drawing/2014/main" id="{ED7FE59B-D0D5-A85B-B2F5-8D1C85907BF0}"/>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18" name="Rectangle 17">
            <a:extLst>
              <a:ext uri="{FF2B5EF4-FFF2-40B4-BE49-F238E27FC236}">
                <a16:creationId xmlns:a16="http://schemas.microsoft.com/office/drawing/2014/main" id="{611363D0-A2D5-9F56-670B-7A0F8569A41E}"/>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9" name="Text Placeholder 23">
            <a:extLst>
              <a:ext uri="{FF2B5EF4-FFF2-40B4-BE49-F238E27FC236}">
                <a16:creationId xmlns:a16="http://schemas.microsoft.com/office/drawing/2014/main" id="{E0EB71FE-1FDF-7637-C53E-F10B7345B962}"/>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0" name="Text Placeholder 17">
            <a:extLst>
              <a:ext uri="{FF2B5EF4-FFF2-40B4-BE49-F238E27FC236}">
                <a16:creationId xmlns:a16="http://schemas.microsoft.com/office/drawing/2014/main" id="{46935C4B-5337-9E5E-ABD5-747B9FDFE859}"/>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2761524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856391" y="824092"/>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856391" y="2454643"/>
            <a:ext cx="10479218" cy="3781929"/>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CD1CD89F-BCD8-91A3-2C64-57196443049B}"/>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98955">
            <a:off x="10147321" y="-361652"/>
            <a:ext cx="2272989" cy="2377091"/>
          </a:xfrm>
          <a:prstGeom prst="rect">
            <a:avLst/>
          </a:prstGeom>
        </p:spPr>
      </p:pic>
    </p:spTree>
    <p:extLst>
      <p:ext uri="{BB962C8B-B14F-4D97-AF65-F5344CB8AC3E}">
        <p14:creationId xmlns:p14="http://schemas.microsoft.com/office/powerpoint/2010/main" val="324481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grpSp>
        <p:nvGrpSpPr>
          <p:cNvPr id="2" name="Group 1">
            <a:extLst>
              <a:ext uri="{FF2B5EF4-FFF2-40B4-BE49-F238E27FC236}">
                <a16:creationId xmlns:a16="http://schemas.microsoft.com/office/drawing/2014/main" id="{C2A2485E-7447-6C56-D7DF-26F1625E8191}"/>
              </a:ext>
            </a:extLst>
          </p:cNvPr>
          <p:cNvGrpSpPr/>
          <p:nvPr userDrawn="1"/>
        </p:nvGrpSpPr>
        <p:grpSpPr>
          <a:xfrm>
            <a:off x="11698836" y="4123141"/>
            <a:ext cx="264913" cy="2568969"/>
            <a:chOff x="7246224" y="8158285"/>
            <a:chExt cx="233877" cy="2268000"/>
          </a:xfrm>
        </p:grpSpPr>
        <p:pic>
          <p:nvPicPr>
            <p:cNvPr id="3" name="Picture 2">
              <a:extLst>
                <a:ext uri="{FF2B5EF4-FFF2-40B4-BE49-F238E27FC236}">
                  <a16:creationId xmlns:a16="http://schemas.microsoft.com/office/drawing/2014/main" id="{FE2A85E4-02C1-2B6C-0119-FF54C864BB8A}"/>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4" name="Picture 3">
              <a:extLst>
                <a:ext uri="{FF2B5EF4-FFF2-40B4-BE49-F238E27FC236}">
                  <a16:creationId xmlns:a16="http://schemas.microsoft.com/office/drawing/2014/main" id="{A3522892-590B-F573-8F4E-F1CCF3A2BC1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5" name="Picture 4">
            <a:extLst>
              <a:ext uri="{FF2B5EF4-FFF2-40B4-BE49-F238E27FC236}">
                <a16:creationId xmlns:a16="http://schemas.microsoft.com/office/drawing/2014/main" id="{B9C87334-2039-36A6-C526-A36470830485}"/>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6" name="Rectangle 5">
            <a:extLst>
              <a:ext uri="{FF2B5EF4-FFF2-40B4-BE49-F238E27FC236}">
                <a16:creationId xmlns:a16="http://schemas.microsoft.com/office/drawing/2014/main" id="{3386EBB3-B3EE-6C3B-7FDB-F6CCEEE1B1EF}"/>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Text Placeholder 17">
            <a:extLst>
              <a:ext uri="{FF2B5EF4-FFF2-40B4-BE49-F238E27FC236}">
                <a16:creationId xmlns:a16="http://schemas.microsoft.com/office/drawing/2014/main" id="{27615C13-A4C3-B49A-C788-5640368B2117}"/>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480602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782665" y="527858"/>
            <a:ext cx="4721156" cy="5802284"/>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076337"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342900" y="2626822"/>
            <a:ext cx="7604067"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2" name="Picture 1">
            <a:extLst>
              <a:ext uri="{FF2B5EF4-FFF2-40B4-BE49-F238E27FC236}">
                <a16:creationId xmlns:a16="http://schemas.microsoft.com/office/drawing/2014/main" id="{F0B88536-97A5-42E0-8348-BA4D5F0AC22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1242072">
            <a:off x="9007496" y="3601590"/>
            <a:ext cx="2885996" cy="3018174"/>
          </a:xfrm>
          <a:prstGeom prst="rect">
            <a:avLst/>
          </a:prstGeom>
        </p:spPr>
      </p:pic>
      <p:grpSp>
        <p:nvGrpSpPr>
          <p:cNvPr id="3" name="Group 2">
            <a:extLst>
              <a:ext uri="{FF2B5EF4-FFF2-40B4-BE49-F238E27FC236}">
                <a16:creationId xmlns:a16="http://schemas.microsoft.com/office/drawing/2014/main" id="{A4CFB9BE-F892-C587-F574-6F9AB0A544C4}"/>
              </a:ext>
            </a:extLst>
          </p:cNvPr>
          <p:cNvGrpSpPr/>
          <p:nvPr userDrawn="1"/>
        </p:nvGrpSpPr>
        <p:grpSpPr>
          <a:xfrm rot="16707161">
            <a:off x="9043741" y="812311"/>
            <a:ext cx="2857897" cy="2098117"/>
            <a:chOff x="-3210224" y="5270177"/>
            <a:chExt cx="620531" cy="455561"/>
          </a:xfrm>
        </p:grpSpPr>
        <p:sp>
          <p:nvSpPr>
            <p:cNvPr id="4" name="Freeform 3">
              <a:extLst>
                <a:ext uri="{FF2B5EF4-FFF2-40B4-BE49-F238E27FC236}">
                  <a16:creationId xmlns:a16="http://schemas.microsoft.com/office/drawing/2014/main" id="{42845457-3FD8-EBE1-D04A-1A2624CF6867}"/>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7976BBDE-6136-4821-4F27-0AFE4B91BE1F}"/>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8913AEF3-4D54-E00E-0B0E-45BC900D08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410D0665-8F02-FF64-3494-1B943062699C}"/>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7A06379-FF60-9D88-67C0-7FFF55D7C3D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EA35B6B-AB76-DC05-D7E2-0B0D219822C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220412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675537" y="603713"/>
            <a:ext cx="2066906" cy="582221"/>
          </a:xfrm>
          <a:prstGeom prst="rect">
            <a:avLst/>
          </a:prstGeom>
        </p:spPr>
        <p:txBody>
          <a:bodyPr>
            <a:noAutofit/>
          </a:bodyPr>
          <a:lstStyle>
            <a:lvl1pPr marL="0" indent="0" algn="l">
              <a:buNone/>
              <a:defRPr sz="14000" b="1" i="0">
                <a:solidFill>
                  <a:srgbClr val="EF4D84"/>
                </a:solidFill>
                <a:latin typeface="+mn-lt"/>
              </a:defRPr>
            </a:lvl1pPr>
          </a:lstStyle>
          <a:p>
            <a:pPr lvl="0"/>
            <a:r>
              <a:rPr lang="en-US" dirty="0"/>
              <a:t>01</a:t>
            </a:r>
          </a:p>
        </p:txBody>
      </p:sp>
      <p:sp>
        <p:nvSpPr>
          <p:cNvPr id="12" name="Rectangle 11">
            <a:extLst>
              <a:ext uri="{FF2B5EF4-FFF2-40B4-BE49-F238E27FC236}">
                <a16:creationId xmlns:a16="http://schemas.microsoft.com/office/drawing/2014/main" id="{73DDDEE0-B49C-88D9-2732-39AF7F0F13A4}"/>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13" name="Picture 12">
            <a:extLst>
              <a:ext uri="{FF2B5EF4-FFF2-40B4-BE49-F238E27FC236}">
                <a16:creationId xmlns:a16="http://schemas.microsoft.com/office/drawing/2014/main" id="{5619F535-6997-7646-8A0A-AAA6E8EF908A}"/>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527809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5058245D-B855-1FC6-3728-FD7D4F44063F}"/>
              </a:ext>
            </a:extLst>
          </p:cNvPr>
          <p:cNvGrpSpPr/>
          <p:nvPr userDrawn="1"/>
        </p:nvGrpSpPr>
        <p:grpSpPr>
          <a:xfrm>
            <a:off x="238951" y="4031848"/>
            <a:ext cx="264913" cy="2568969"/>
            <a:chOff x="7246224" y="8158285"/>
            <a:chExt cx="233877" cy="2268000"/>
          </a:xfrm>
        </p:grpSpPr>
        <p:pic>
          <p:nvPicPr>
            <p:cNvPr id="5" name="Picture 4">
              <a:extLst>
                <a:ext uri="{FF2B5EF4-FFF2-40B4-BE49-F238E27FC236}">
                  <a16:creationId xmlns:a16="http://schemas.microsoft.com/office/drawing/2014/main" id="{9B9E62EB-FB7F-CA44-3B4E-69992EC039C9}"/>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2A07CCA3-71BD-ED52-4770-35027F1C8E9A}"/>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0" name="Picture 9">
            <a:extLst>
              <a:ext uri="{FF2B5EF4-FFF2-40B4-BE49-F238E27FC236}">
                <a16:creationId xmlns:a16="http://schemas.microsoft.com/office/drawing/2014/main" id="{E3883CD8-AB16-2725-E66F-4C53A1AD3DD4}"/>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422502">
            <a:off x="-357187" y="-302622"/>
            <a:ext cx="2947439" cy="3082431"/>
          </a:xfrm>
          <a:prstGeom prst="rect">
            <a:avLst/>
          </a:prstGeom>
        </p:spPr>
      </p:pic>
    </p:spTree>
    <p:extLst>
      <p:ext uri="{BB962C8B-B14F-4D97-AF65-F5344CB8AC3E}">
        <p14:creationId xmlns:p14="http://schemas.microsoft.com/office/powerpoint/2010/main" val="956642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C327CEA9-ABB3-09A5-2206-FDDC4A1ADEF0}"/>
              </a:ext>
            </a:extLst>
          </p:cNvPr>
          <p:cNvGrpSpPr/>
          <p:nvPr userDrawn="1"/>
        </p:nvGrpSpPr>
        <p:grpSpPr>
          <a:xfrm>
            <a:off x="11696834" y="4032175"/>
            <a:ext cx="264913" cy="2568969"/>
            <a:chOff x="7246224" y="8158285"/>
            <a:chExt cx="233877" cy="2268000"/>
          </a:xfrm>
        </p:grpSpPr>
        <p:pic>
          <p:nvPicPr>
            <p:cNvPr id="5" name="Picture 4">
              <a:extLst>
                <a:ext uri="{FF2B5EF4-FFF2-40B4-BE49-F238E27FC236}">
                  <a16:creationId xmlns:a16="http://schemas.microsoft.com/office/drawing/2014/main" id="{0938243C-F047-C5CF-4CA1-1558ADB42B38}"/>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FDD598A7-AA89-B86A-8388-08A8BDCB40AD}"/>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C7B8DE9C-10D0-60F4-8D3D-7875E0D4E145}"/>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5799757">
            <a:off x="9519901" y="-457315"/>
            <a:ext cx="2947439" cy="3082431"/>
          </a:xfrm>
          <a:prstGeom prst="rect">
            <a:avLst/>
          </a:prstGeom>
        </p:spPr>
      </p:pic>
    </p:spTree>
    <p:extLst>
      <p:ext uri="{BB962C8B-B14F-4D97-AF65-F5344CB8AC3E}">
        <p14:creationId xmlns:p14="http://schemas.microsoft.com/office/powerpoint/2010/main" val="4108775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F1089737-A92C-2C8D-8446-C3C90AD74B99}"/>
              </a:ext>
            </a:extLst>
          </p:cNvPr>
          <p:cNvSpPr/>
          <p:nvPr userDrawn="1"/>
        </p:nvSpPr>
        <p:spPr>
          <a:xfrm>
            <a:off x="7396843" y="5677192"/>
            <a:ext cx="4795157" cy="697353"/>
          </a:xfrm>
          <a:prstGeom prst="rect">
            <a:avLst/>
          </a:prstGeom>
          <a:solidFill>
            <a:srgbClr val="00AA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2" name="Picture Placeholder 41">
            <a:extLst>
              <a:ext uri="{FF2B5EF4-FFF2-40B4-BE49-F238E27FC236}">
                <a16:creationId xmlns:a16="http://schemas.microsoft.com/office/drawing/2014/main" id="{39ADA156-D159-82A7-ABA7-EEF25B5E7923}"/>
              </a:ext>
            </a:extLst>
          </p:cNvPr>
          <p:cNvSpPr>
            <a:spLocks noGrp="1"/>
          </p:cNvSpPr>
          <p:nvPr>
            <p:ph type="pic" sz="quarter" idx="11"/>
          </p:nvPr>
        </p:nvSpPr>
        <p:spPr>
          <a:xfrm>
            <a:off x="1" y="2192771"/>
            <a:ext cx="12192000" cy="3600033"/>
          </a:xfrm>
          <a:custGeom>
            <a:avLst/>
            <a:gdLst>
              <a:gd name="connsiteX0" fmla="*/ 0 w 12192000"/>
              <a:gd name="connsiteY0" fmla="*/ 0 h 4543174"/>
              <a:gd name="connsiteX1" fmla="*/ 12192000 w 12192000"/>
              <a:gd name="connsiteY1" fmla="*/ 0 h 4543174"/>
              <a:gd name="connsiteX2" fmla="*/ 12192000 w 12192000"/>
              <a:gd name="connsiteY2" fmla="*/ 1 h 4543174"/>
              <a:gd name="connsiteX3" fmla="*/ 12192000 w 12192000"/>
              <a:gd name="connsiteY3" fmla="*/ 943094 h 4543174"/>
              <a:gd name="connsiteX4" fmla="*/ 12192000 w 12192000"/>
              <a:gd name="connsiteY4" fmla="*/ 3440624 h 4543174"/>
              <a:gd name="connsiteX5" fmla="*/ 12192000 w 12192000"/>
              <a:gd name="connsiteY5" fmla="*/ 4383718 h 4543174"/>
              <a:gd name="connsiteX6" fmla="*/ 12192000 w 12192000"/>
              <a:gd name="connsiteY6" fmla="*/ 4543174 h 4543174"/>
              <a:gd name="connsiteX7" fmla="*/ 12191999 w 12192000"/>
              <a:gd name="connsiteY7" fmla="*/ 4543174 h 4543174"/>
              <a:gd name="connsiteX8" fmla="*/ 12191999 w 12192000"/>
              <a:gd name="connsiteY8" fmla="*/ 4353955 h 4543174"/>
              <a:gd name="connsiteX9" fmla="*/ 7396842 w 12192000"/>
              <a:gd name="connsiteY9" fmla="*/ 4353955 h 4543174"/>
              <a:gd name="connsiteX10" fmla="*/ 7396842 w 12192000"/>
              <a:gd name="connsiteY10" fmla="*/ 4543174 h 4543174"/>
              <a:gd name="connsiteX11" fmla="*/ 1 w 12192000"/>
              <a:gd name="connsiteY11" fmla="*/ 4543174 h 4543174"/>
              <a:gd name="connsiteX12" fmla="*/ 1 w 12192000"/>
              <a:gd name="connsiteY12" fmla="*/ 2465924 h 4543174"/>
              <a:gd name="connsiteX13" fmla="*/ 0 w 12192000"/>
              <a:gd name="connsiteY13" fmla="*/ 2465924 h 4543174"/>
              <a:gd name="connsiteX14" fmla="*/ 0 w 12192000"/>
              <a:gd name="connsiteY14" fmla="*/ 1522830 h 4543174"/>
              <a:gd name="connsiteX15" fmla="*/ 0 w 12192000"/>
              <a:gd name="connsiteY15" fmla="*/ 943094 h 45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4543174">
                <a:moveTo>
                  <a:pt x="0" y="0"/>
                </a:moveTo>
                <a:lnTo>
                  <a:pt x="12192000" y="0"/>
                </a:lnTo>
                <a:lnTo>
                  <a:pt x="12192000" y="1"/>
                </a:lnTo>
                <a:lnTo>
                  <a:pt x="12192000" y="943094"/>
                </a:lnTo>
                <a:lnTo>
                  <a:pt x="12192000" y="3440624"/>
                </a:lnTo>
                <a:lnTo>
                  <a:pt x="12192000" y="4383718"/>
                </a:lnTo>
                <a:lnTo>
                  <a:pt x="12192000" y="4543174"/>
                </a:lnTo>
                <a:lnTo>
                  <a:pt x="12191999" y="4543174"/>
                </a:lnTo>
                <a:lnTo>
                  <a:pt x="12191999" y="4353955"/>
                </a:lnTo>
                <a:lnTo>
                  <a:pt x="7396842" y="4353955"/>
                </a:lnTo>
                <a:lnTo>
                  <a:pt x="7396842" y="4543174"/>
                </a:lnTo>
                <a:lnTo>
                  <a:pt x="1" y="4543174"/>
                </a:lnTo>
                <a:lnTo>
                  <a:pt x="1" y="2465924"/>
                </a:lnTo>
                <a:lnTo>
                  <a:pt x="0" y="2465924"/>
                </a:lnTo>
                <a:lnTo>
                  <a:pt x="0" y="1522830"/>
                </a:lnTo>
                <a:lnTo>
                  <a:pt x="0" y="94309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6" y="5792804"/>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617029" y="6145832"/>
            <a:ext cx="2054262" cy="457426"/>
          </a:xfrm>
          <a:prstGeom prst="rect">
            <a:avLst/>
          </a:prstGeom>
        </p:spPr>
      </p:pic>
      <p:pic>
        <p:nvPicPr>
          <p:cNvPr id="2" name="Picture 1">
            <a:extLst>
              <a:ext uri="{FF2B5EF4-FFF2-40B4-BE49-F238E27FC236}">
                <a16:creationId xmlns:a16="http://schemas.microsoft.com/office/drawing/2014/main" id="{DEBA8326-55A7-2628-AEDE-2426A9BC15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2C2F32-D8B0-48A8-1D45-3053BF32C5AA}"/>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t="72505"/>
          <a:stretch/>
        </p:blipFill>
        <p:spPr>
          <a:xfrm rot="16200000">
            <a:off x="10640363" y="5306369"/>
            <a:ext cx="2568971" cy="305694"/>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8" r:id="rId3"/>
    <p:sldLayoutId id="2147483897" r:id="rId4"/>
    <p:sldLayoutId id="2147483882" r:id="rId5"/>
    <p:sldLayoutId id="2147483842" r:id="rId6"/>
    <p:sldLayoutId id="2147483840" r:id="rId7"/>
    <p:sldLayoutId id="2147483884" r:id="rId8"/>
    <p:sldLayoutId id="2147483883" r:id="rId9"/>
    <p:sldLayoutId id="2147483877" r:id="rId10"/>
    <p:sldLayoutId id="2147483841" r:id="rId11"/>
    <p:sldLayoutId id="2147483885" r:id="rId12"/>
    <p:sldLayoutId id="2147483886" r:id="rId13"/>
    <p:sldLayoutId id="2147483878" r:id="rId14"/>
    <p:sldLayoutId id="2147483861" r:id="rId15"/>
    <p:sldLayoutId id="2147483899" r:id="rId16"/>
    <p:sldLayoutId id="2147483833" r:id="rId17"/>
    <p:sldLayoutId id="2147483847" r:id="rId18"/>
    <p:sldLayoutId id="214748385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hyperlink" Target="https://www.facebook.com/people/Digifabseu/61560517612358/"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hyperlink" Target="https://www.instagram.com/digifabseu/" TargetMode="External"/><Relationship Id="rId5" Type="http://schemas.openxmlformats.org/officeDocument/2006/relationships/hyperlink" Target="https://www.linkedin.com/company/digifabseu/"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FBA5E7B-8C8B-BC24-8E3E-C322F6CBBD1D}"/>
              </a:ext>
            </a:extLst>
          </p:cNvPr>
          <p:cNvPicPr>
            <a:picLocks noGrp="1" noChangeAspect="1"/>
          </p:cNvPicPr>
          <p:nvPr>
            <p:ph type="pic" sz="quarter" idx="4294967295"/>
          </p:nvPr>
        </p:nvPicPr>
        <p:blipFill>
          <a:blip r:embed="rId3"/>
          <a:srcRect t="28571" b="28571"/>
          <a:stretch/>
        </p:blipFill>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p:spPr>
      </p:pic>
      <p:sp>
        <p:nvSpPr>
          <p:cNvPr id="27" name="Rectangle 26">
            <a:extLst>
              <a:ext uri="{FF2B5EF4-FFF2-40B4-BE49-F238E27FC236}">
                <a16:creationId xmlns:a16="http://schemas.microsoft.com/office/drawing/2014/main" id="{99497C1B-B593-0A46-5D9E-2FB78AA921C2}"/>
              </a:ext>
            </a:extLst>
          </p:cNvPr>
          <p:cNvSpPr/>
          <p:nvPr/>
        </p:nvSpPr>
        <p:spPr>
          <a:xfrm>
            <a:off x="1902694" y="3700462"/>
            <a:ext cx="776783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373DC257-EF49-02BB-E048-4BF67B408B01}"/>
              </a:ext>
            </a:extLst>
          </p:cNvPr>
          <p:cNvSpPr txBox="1"/>
          <p:nvPr/>
        </p:nvSpPr>
        <p:spPr>
          <a:xfrm>
            <a:off x="2086715" y="3752760"/>
            <a:ext cx="4958602" cy="646331"/>
          </a:xfrm>
          <a:prstGeom prst="rect">
            <a:avLst/>
          </a:prstGeom>
          <a:noFill/>
        </p:spPr>
        <p:txBody>
          <a:bodyPr wrap="none" rtlCol="0">
            <a:spAutoFit/>
          </a:bodyPr>
          <a:lstStyle/>
          <a:p>
            <a:r>
              <a:rPr sz="3600" b="1" dirty="0">
                <a:solidFill>
                  <a:srgbClr val="F58220"/>
                </a:solidFill>
                <a:latin typeface="Calibri" panose="020F0502020204030204" pitchFamily="34" charset="0"/>
                <a:cs typeface="Calibri" panose="020F0502020204030204" pitchFamily="34" charset="0"/>
              </a:rPr>
              <a:t>Challenges of F&amp;B Sector</a:t>
            </a:r>
          </a:p>
        </p:txBody>
      </p:sp>
      <p:grpSp>
        <p:nvGrpSpPr>
          <p:cNvPr id="5" name="Group 4">
            <a:extLst>
              <a:ext uri="{FF2B5EF4-FFF2-40B4-BE49-F238E27FC236}">
                <a16:creationId xmlns:a16="http://schemas.microsoft.com/office/drawing/2014/main" id="{BBF4CDFC-CC4F-E9E4-5B36-8C5B6F59FDB8}"/>
              </a:ext>
            </a:extLst>
          </p:cNvPr>
          <p:cNvGrpSpPr/>
          <p:nvPr/>
        </p:nvGrpSpPr>
        <p:grpSpPr>
          <a:xfrm rot="20663724">
            <a:off x="-264485" y="1680306"/>
            <a:ext cx="3195166" cy="2345722"/>
            <a:chOff x="-3210224" y="5270177"/>
            <a:chExt cx="620531" cy="455561"/>
          </a:xfrm>
        </p:grpSpPr>
        <p:sp>
          <p:nvSpPr>
            <p:cNvPr id="7" name="Freeform 6">
              <a:extLst>
                <a:ext uri="{FF2B5EF4-FFF2-40B4-BE49-F238E27FC236}">
                  <a16:creationId xmlns:a16="http://schemas.microsoft.com/office/drawing/2014/main" id="{CD992D19-E5D8-9551-1D93-1B7FD87E4AD9}"/>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5B54B6BA-DB1B-BE96-C93C-640141420CB2}"/>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CED6A01F-F8BF-F7A8-ECD2-1AC1251F5339}"/>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776F05D8-03C7-E0AE-6B22-B264B8922BE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4F8D9B58-1916-B3E3-0FFF-B56AF3AED92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9B8856A-3408-757C-1153-8720D5B95AA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sp>
        <p:nvSpPr>
          <p:cNvPr id="2" name="Rectangle 26">
            <a:extLst>
              <a:ext uri="{FF2B5EF4-FFF2-40B4-BE49-F238E27FC236}">
                <a16:creationId xmlns:a16="http://schemas.microsoft.com/office/drawing/2014/main" id="{F45D26B1-A39B-7D2D-3483-CC57AFB481B8}"/>
              </a:ext>
            </a:extLst>
          </p:cNvPr>
          <p:cNvSpPr/>
          <p:nvPr/>
        </p:nvSpPr>
        <p:spPr>
          <a:xfrm>
            <a:off x="1902693" y="4611243"/>
            <a:ext cx="8500466"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7">
            <a:extLst>
              <a:ext uri="{FF2B5EF4-FFF2-40B4-BE49-F238E27FC236}">
                <a16:creationId xmlns:a16="http://schemas.microsoft.com/office/drawing/2014/main" id="{285B0EF4-A1D1-8E80-741D-A872504DA6E1}"/>
              </a:ext>
            </a:extLst>
          </p:cNvPr>
          <p:cNvSpPr txBox="1"/>
          <p:nvPr/>
        </p:nvSpPr>
        <p:spPr>
          <a:xfrm>
            <a:off x="2012400" y="4545058"/>
            <a:ext cx="8281052" cy="646331"/>
          </a:xfrm>
          <a:prstGeom prst="rect">
            <a:avLst/>
          </a:prstGeom>
          <a:noFill/>
        </p:spPr>
        <p:txBody>
          <a:bodyPr wrap="square" rtlCol="0">
            <a:spAutoFit/>
          </a:bodyPr>
          <a:lstStyle/>
          <a:p>
            <a:r>
              <a:rPr sz="3600" b="1" dirty="0">
                <a:solidFill>
                  <a:srgbClr val="F58220"/>
                </a:solidFill>
                <a:latin typeface="Calibri" panose="020F0502020204030204" pitchFamily="34" charset="0"/>
                <a:cs typeface="Calibri" panose="020F0502020204030204" pitchFamily="34" charset="0"/>
              </a:rPr>
              <a:t>F&amp;B sector challenges and SME context</a:t>
            </a:r>
          </a:p>
        </p:txBody>
      </p:sp>
    </p:spTree>
    <p:extLst>
      <p:ext uri="{BB962C8B-B14F-4D97-AF65-F5344CB8AC3E}">
        <p14:creationId xmlns:p14="http://schemas.microsoft.com/office/powerpoint/2010/main" val="244563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74079-C315-3C0F-5901-2EB3EAEA6C30}"/>
            </a:ext>
          </a:extLst>
        </p:cNvPr>
        <p:cNvGrpSpPr/>
        <p:nvPr/>
      </p:nvGrpSpPr>
      <p:grpSpPr>
        <a:xfrm>
          <a:off x="0" y="0"/>
          <a:ext cx="0" cy="0"/>
          <a:chOff x="0" y="0"/>
          <a:chExt cx="0" cy="0"/>
        </a:xfrm>
      </p:grpSpPr>
      <p:pic>
        <p:nvPicPr>
          <p:cNvPr id="4" name="Picture Placeholder 14">
            <a:extLst>
              <a:ext uri="{FF2B5EF4-FFF2-40B4-BE49-F238E27FC236}">
                <a16:creationId xmlns:a16="http://schemas.microsoft.com/office/drawing/2014/main" id="{7704C344-C9ED-F67B-F663-BCF5E3E63B6F}"/>
              </a:ext>
            </a:extLst>
          </p:cNvPr>
          <p:cNvPicPr>
            <a:picLocks noGrp="1" noChangeAspect="1"/>
          </p:cNvPicPr>
          <p:nvPr>
            <p:ph type="pic" sz="quarter" idx="10"/>
          </p:nvPr>
        </p:nvPicPr>
        <p:blipFill>
          <a:blip r:embed="rId3"/>
          <a:srcRect t="16500" b="16500"/>
          <a:stretch/>
        </p:blipFill>
        <p:spPr/>
      </p:pic>
      <p:sp>
        <p:nvSpPr>
          <p:cNvPr id="5" name="Text Placeholder 4">
            <a:extLst>
              <a:ext uri="{FF2B5EF4-FFF2-40B4-BE49-F238E27FC236}">
                <a16:creationId xmlns:a16="http://schemas.microsoft.com/office/drawing/2014/main" id="{EDCAFE8C-B617-617E-9BE9-8FB009C8ECEC}"/>
              </a:ext>
            </a:extLst>
          </p:cNvPr>
          <p:cNvSpPr>
            <a:spLocks noGrp="1"/>
          </p:cNvSpPr>
          <p:nvPr>
            <p:ph type="body" sz="quarter" idx="17"/>
          </p:nvPr>
        </p:nvSpPr>
        <p:spPr>
          <a:xfrm>
            <a:off x="7764874" y="730800"/>
            <a:ext cx="2066906" cy="582221"/>
          </a:xfrm>
        </p:spPr>
        <p:txBody>
          <a:bodyPr/>
          <a:lstStyle/>
          <a:p>
            <a:r>
              <a:rPr lang="en-US" dirty="0"/>
              <a:t>02</a:t>
            </a:r>
          </a:p>
        </p:txBody>
      </p:sp>
      <p:sp>
        <p:nvSpPr>
          <p:cNvPr id="14" name="Rectangle 13">
            <a:extLst>
              <a:ext uri="{FF2B5EF4-FFF2-40B4-BE49-F238E27FC236}">
                <a16:creationId xmlns:a16="http://schemas.microsoft.com/office/drawing/2014/main" id="{A3A15962-9AA9-0120-1FDE-3997E7E009DB}"/>
              </a:ext>
            </a:extLst>
          </p:cNvPr>
          <p:cNvSpPr/>
          <p:nvPr/>
        </p:nvSpPr>
        <p:spPr>
          <a:xfrm>
            <a:off x="5722298" y="3429000"/>
            <a:ext cx="2879835"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4D0F52BC-241B-FDB1-DFEE-B0844DCA8847}"/>
              </a:ext>
            </a:extLst>
          </p:cNvPr>
          <p:cNvSpPr txBox="1"/>
          <p:nvPr/>
        </p:nvSpPr>
        <p:spPr>
          <a:xfrm>
            <a:off x="5906320" y="3481298"/>
            <a:ext cx="2244397" cy="646331"/>
          </a:xfrm>
          <a:prstGeom prst="rect">
            <a:avLst/>
          </a:prstGeom>
          <a:noFill/>
        </p:spPr>
        <p:txBody>
          <a:bodyPr wrap="none" rtlCol="0">
            <a:spAutoFit/>
          </a:bodyPr>
          <a:lstStyle/>
          <a:p>
            <a:r>
              <a:rPr lang="en-US" sz="3600" b="1" dirty="0">
                <a:solidFill>
                  <a:srgbClr val="F58220"/>
                </a:solidFill>
                <a:latin typeface="Calibri" panose="020F0502020204030204" pitchFamily="34" charset="0"/>
                <a:cs typeface="Calibri" panose="020F0502020204030204" pitchFamily="34" charset="0"/>
              </a:rPr>
              <a:t>Challenges</a:t>
            </a:r>
          </a:p>
        </p:txBody>
      </p:sp>
      <p:sp>
        <p:nvSpPr>
          <p:cNvPr id="2" name="Rectangle 13">
            <a:extLst>
              <a:ext uri="{FF2B5EF4-FFF2-40B4-BE49-F238E27FC236}">
                <a16:creationId xmlns:a16="http://schemas.microsoft.com/office/drawing/2014/main" id="{EFBBCCBA-CD13-75A1-23CA-19201230AD0F}"/>
              </a:ext>
            </a:extLst>
          </p:cNvPr>
          <p:cNvSpPr/>
          <p:nvPr/>
        </p:nvSpPr>
        <p:spPr>
          <a:xfrm>
            <a:off x="5722298" y="4325236"/>
            <a:ext cx="423450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14">
            <a:extLst>
              <a:ext uri="{FF2B5EF4-FFF2-40B4-BE49-F238E27FC236}">
                <a16:creationId xmlns:a16="http://schemas.microsoft.com/office/drawing/2014/main" id="{E00876D5-D4EE-7880-9576-9F8C649F4C7B}"/>
              </a:ext>
            </a:extLst>
          </p:cNvPr>
          <p:cNvSpPr txBox="1"/>
          <p:nvPr/>
        </p:nvSpPr>
        <p:spPr>
          <a:xfrm>
            <a:off x="5906320" y="4351384"/>
            <a:ext cx="2761012" cy="646331"/>
          </a:xfrm>
          <a:prstGeom prst="rect">
            <a:avLst/>
          </a:prstGeom>
          <a:noFill/>
        </p:spPr>
        <p:txBody>
          <a:bodyPr wrap="none" rtlCol="0">
            <a:spAutoFit/>
          </a:bodyPr>
          <a:lstStyle/>
          <a:p>
            <a:r>
              <a:rPr lang="en-US" sz="3600" b="1" dirty="0">
                <a:solidFill>
                  <a:srgbClr val="F58220"/>
                </a:solidFill>
                <a:latin typeface="Calibri" panose="020F0502020204030204" pitchFamily="34" charset="0"/>
                <a:cs typeface="Calibri" panose="020F0502020204030204" pitchFamily="34" charset="0"/>
              </a:rPr>
              <a:t>of F&amp;B sector</a:t>
            </a:r>
          </a:p>
        </p:txBody>
      </p:sp>
    </p:spTree>
    <p:extLst>
      <p:ext uri="{BB962C8B-B14F-4D97-AF65-F5344CB8AC3E}">
        <p14:creationId xmlns:p14="http://schemas.microsoft.com/office/powerpoint/2010/main" val="23099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2C3BA-282C-54F7-EAEC-1F35A874E303}"/>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5273A070-2A27-C614-B393-F02D2B2A2A6F}"/>
              </a:ext>
            </a:extLst>
          </p:cNvPr>
          <p:cNvSpPr>
            <a:spLocks noGrp="1"/>
          </p:cNvSpPr>
          <p:nvPr>
            <p:ph type="body" sz="quarter" idx="16"/>
          </p:nvPr>
        </p:nvSpPr>
        <p:spPr/>
        <p:txBody>
          <a:bodyPr/>
          <a:lstStyle/>
          <a:p>
            <a:r>
              <a:rPr lang="en-US" dirty="0"/>
              <a:t>Challenges of F&amp;B Sector</a:t>
            </a:r>
            <a:endParaRPr lang="de-DE" dirty="0"/>
          </a:p>
        </p:txBody>
      </p:sp>
      <p:sp>
        <p:nvSpPr>
          <p:cNvPr id="3" name="Textplatzhalter 2">
            <a:extLst>
              <a:ext uri="{FF2B5EF4-FFF2-40B4-BE49-F238E27FC236}">
                <a16:creationId xmlns:a16="http://schemas.microsoft.com/office/drawing/2014/main" id="{ED62DA7D-B7AB-B2B0-33D4-CB360DF2D454}"/>
              </a:ext>
            </a:extLst>
          </p:cNvPr>
          <p:cNvSpPr>
            <a:spLocks noGrp="1"/>
          </p:cNvSpPr>
          <p:nvPr>
            <p:ph type="body" sz="quarter" idx="19"/>
          </p:nvPr>
        </p:nvSpPr>
        <p:spPr>
          <a:xfrm>
            <a:off x="904856" y="1630550"/>
            <a:ext cx="10155307" cy="2314576"/>
          </a:xfrm>
        </p:spPr>
        <p:txBody>
          <a:bodyPr/>
          <a:lstStyle/>
          <a:p>
            <a:pPr marL="0">
              <a:buNone/>
            </a:pPr>
            <a:r>
              <a:rPr lang="en-US" sz="2000" dirty="0"/>
              <a:t>The food and beverage (F&amp;B) sector is one of the most vital and complex industries globally. It spans the entire value chain—from primary production and processing to packaging, logistics, retail, and consumption—employing over 4.5 million people in the EU alone and generating more than €1.1 trillion annually. Beyond its economic footprint, the F&amp;B sector plays a central role in social stability, public health, and environmental impact.</a:t>
            </a:r>
          </a:p>
          <a:p>
            <a:pPr marL="0">
              <a:buNone/>
            </a:pPr>
            <a:r>
              <a:rPr lang="en-US" sz="2000" dirty="0"/>
              <a:t>This sector is directly linked to several </a:t>
            </a:r>
            <a:r>
              <a:rPr lang="en-US" sz="2000" b="1" dirty="0"/>
              <a:t>United Nations Sustainable Development Goals (SDGs)</a:t>
            </a:r>
            <a:r>
              <a:rPr lang="en-US" sz="2000" dirty="0"/>
              <a:t>, including:</a:t>
            </a:r>
          </a:p>
        </p:txBody>
      </p:sp>
      <p:pic>
        <p:nvPicPr>
          <p:cNvPr id="1026" name="Picture 2" descr="Plagát sustainable development goals(SDG) icon illustration – Obraz na  Stenu | Posters.sk">
            <a:extLst>
              <a:ext uri="{FF2B5EF4-FFF2-40B4-BE49-F238E27FC236}">
                <a16:creationId xmlns:a16="http://schemas.microsoft.com/office/drawing/2014/main" id="{7D3C95D8-0BE9-95AB-C145-29258BDA8F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644" y="3923771"/>
            <a:ext cx="4762500" cy="2314575"/>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BDB0F4FC-E034-CD03-2931-3CC96E413522}"/>
              </a:ext>
            </a:extLst>
          </p:cNvPr>
          <p:cNvSpPr txBox="1"/>
          <p:nvPr/>
        </p:nvSpPr>
        <p:spPr>
          <a:xfrm>
            <a:off x="904856" y="3923771"/>
            <a:ext cx="5540274" cy="2637902"/>
          </a:xfrm>
          <a:prstGeom prst="rect">
            <a:avLst/>
          </a:prstGeom>
          <a:noFill/>
        </p:spPr>
        <p:txBody>
          <a:bodyPr wrap="square">
            <a:spAutoFit/>
          </a:bodyPr>
          <a:lstStyle/>
          <a:p>
            <a:pPr marL="179388" indent="-179388">
              <a:lnSpc>
                <a:spcPts val="2480"/>
              </a:lnSpc>
              <a:buFont typeface="Arial" panose="020B0604020202020204" pitchFamily="34" charset="0"/>
              <a:buChar char="•"/>
            </a:pPr>
            <a:r>
              <a:rPr lang="en-US" sz="2000" b="1" dirty="0">
                <a:solidFill>
                  <a:srgbClr val="0D1C48"/>
                </a:solidFill>
              </a:rPr>
              <a:t>SDG 2: Zero Hunger </a:t>
            </a:r>
            <a:r>
              <a:rPr lang="en-US" sz="2000" dirty="0">
                <a:solidFill>
                  <a:srgbClr val="0D1C48"/>
                </a:solidFill>
              </a:rPr>
              <a:t>– by ensuring food security and access</a:t>
            </a:r>
          </a:p>
          <a:p>
            <a:pPr marL="179388" indent="-179388">
              <a:lnSpc>
                <a:spcPts val="2480"/>
              </a:lnSpc>
              <a:buFont typeface="Arial" panose="020B0604020202020204" pitchFamily="34" charset="0"/>
              <a:buChar char="•"/>
            </a:pPr>
            <a:r>
              <a:rPr lang="en-US" sz="2000" b="1" dirty="0">
                <a:solidFill>
                  <a:srgbClr val="0D1C48"/>
                </a:solidFill>
              </a:rPr>
              <a:t>SDG 3: Good Health and Well-being </a:t>
            </a:r>
            <a:r>
              <a:rPr lang="en-US" sz="2000" dirty="0">
                <a:solidFill>
                  <a:srgbClr val="0D1C48"/>
                </a:solidFill>
              </a:rPr>
              <a:t>– through nutrition and food safety</a:t>
            </a:r>
          </a:p>
          <a:p>
            <a:pPr marL="179388" indent="-179388">
              <a:lnSpc>
                <a:spcPts val="2480"/>
              </a:lnSpc>
              <a:buFont typeface="Arial" panose="020B0604020202020204" pitchFamily="34" charset="0"/>
              <a:buChar char="•"/>
            </a:pPr>
            <a:r>
              <a:rPr lang="en-US" sz="2000" b="1" dirty="0">
                <a:solidFill>
                  <a:srgbClr val="0D1C48"/>
                </a:solidFill>
              </a:rPr>
              <a:t>SDG 12: Responsible Consumption and Production </a:t>
            </a:r>
            <a:r>
              <a:rPr lang="en-US" sz="2000" dirty="0">
                <a:solidFill>
                  <a:srgbClr val="0D1C48"/>
                </a:solidFill>
              </a:rPr>
              <a:t>– by reducing food loss and waste</a:t>
            </a:r>
          </a:p>
          <a:p>
            <a:pPr marL="179388" indent="-179388">
              <a:lnSpc>
                <a:spcPts val="2480"/>
              </a:lnSpc>
              <a:buFont typeface="Arial" panose="020B0604020202020204" pitchFamily="34" charset="0"/>
              <a:buChar char="•"/>
            </a:pPr>
            <a:r>
              <a:rPr lang="en-US" sz="2000" b="1" dirty="0">
                <a:solidFill>
                  <a:srgbClr val="0D1C48"/>
                </a:solidFill>
              </a:rPr>
              <a:t>SDG 13: Climate Action </a:t>
            </a:r>
            <a:r>
              <a:rPr lang="en-US" sz="2000" dirty="0">
                <a:solidFill>
                  <a:srgbClr val="0D1C48"/>
                </a:solidFill>
              </a:rPr>
              <a:t>– due to agriculture’s emissions and land use</a:t>
            </a:r>
          </a:p>
        </p:txBody>
      </p:sp>
    </p:spTree>
    <p:extLst>
      <p:ext uri="{BB962C8B-B14F-4D97-AF65-F5344CB8AC3E}">
        <p14:creationId xmlns:p14="http://schemas.microsoft.com/office/powerpoint/2010/main" val="343932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69DE2-E3F5-364C-F814-215E7F84E36B}"/>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B5ACEC2E-A340-27E1-45F1-EB3563891F8C}"/>
              </a:ext>
            </a:extLst>
          </p:cNvPr>
          <p:cNvSpPr>
            <a:spLocks noGrp="1"/>
          </p:cNvSpPr>
          <p:nvPr>
            <p:ph type="body" sz="quarter" idx="16"/>
          </p:nvPr>
        </p:nvSpPr>
        <p:spPr/>
        <p:txBody>
          <a:bodyPr/>
          <a:lstStyle/>
          <a:p>
            <a:r>
              <a:rPr lang="en-US" dirty="0"/>
              <a:t>Current Trends Transforming the F&amp;B Industry</a:t>
            </a:r>
            <a:endParaRPr lang="de-DE" dirty="0"/>
          </a:p>
        </p:txBody>
      </p:sp>
      <p:sp>
        <p:nvSpPr>
          <p:cNvPr id="3" name="Textplatzhalter 2">
            <a:extLst>
              <a:ext uri="{FF2B5EF4-FFF2-40B4-BE49-F238E27FC236}">
                <a16:creationId xmlns:a16="http://schemas.microsoft.com/office/drawing/2014/main" id="{82C258A7-635A-5107-4177-EECE7BBD7009}"/>
              </a:ext>
            </a:extLst>
          </p:cNvPr>
          <p:cNvSpPr>
            <a:spLocks noGrp="1"/>
          </p:cNvSpPr>
          <p:nvPr>
            <p:ph type="body" sz="quarter" idx="19"/>
          </p:nvPr>
        </p:nvSpPr>
        <p:spPr>
          <a:xfrm>
            <a:off x="904856" y="1630549"/>
            <a:ext cx="10184428" cy="4400558"/>
          </a:xfrm>
        </p:spPr>
        <p:txBody>
          <a:bodyPr/>
          <a:lstStyle/>
          <a:p>
            <a:pPr marL="0"/>
            <a:r>
              <a:rPr lang="en-US" dirty="0"/>
              <a:t>The F&amp;B sector is also particularly exposed to global shocks, such as geopolitical conflicts, pandemics, and climate events. These shocks disrupt supply chains, limit access to raw materials, and increase volatility in food prices. Furthermore, as consumer expectations evolve, the industry is under growing pressure to become more </a:t>
            </a:r>
            <a:r>
              <a:rPr lang="en-US" b="1" dirty="0"/>
              <a:t>resilient, transparent, and sustainable</a:t>
            </a:r>
            <a:r>
              <a:rPr lang="en-US" dirty="0"/>
              <a:t>.</a:t>
            </a:r>
          </a:p>
          <a:p>
            <a:pPr marL="0"/>
            <a:endParaRPr lang="en-US" dirty="0"/>
          </a:p>
          <a:p>
            <a:pPr marL="0"/>
            <a:r>
              <a:rPr lang="en-US" dirty="0"/>
              <a:t>In recent years, the food and beverage sector has undergone a profound transformation driven by changing consumer behavior, scientific advances, and policy shifts. Consumers are increasingly prioritizing </a:t>
            </a:r>
            <a:r>
              <a:rPr lang="en-US" b="1" dirty="0"/>
              <a:t>health-conscious, sustainable, and personalised food choices</a:t>
            </a:r>
            <a:r>
              <a:rPr lang="en-US" dirty="0"/>
              <a:t>, demanding cleaner labels, plant-based alternatives, and traceability of ingredients.</a:t>
            </a:r>
          </a:p>
        </p:txBody>
      </p:sp>
    </p:spTree>
    <p:extLst>
      <p:ext uri="{BB962C8B-B14F-4D97-AF65-F5344CB8AC3E}">
        <p14:creationId xmlns:p14="http://schemas.microsoft.com/office/powerpoint/2010/main" val="359788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1C83138B-6135-2448-1504-0D07743EDF09}"/>
              </a:ext>
            </a:extLst>
          </p:cNvPr>
          <p:cNvSpPr>
            <a:spLocks noGrp="1"/>
          </p:cNvSpPr>
          <p:nvPr>
            <p:ph type="body" sz="quarter" idx="16"/>
          </p:nvPr>
        </p:nvSpPr>
        <p:spPr/>
        <p:txBody>
          <a:bodyPr/>
          <a:lstStyle/>
          <a:p>
            <a:r>
              <a:rPr lang="en-US" dirty="0"/>
              <a:t>Current Trends Transforming the F&amp;B Industry</a:t>
            </a:r>
            <a:endParaRPr lang="de-DE" dirty="0"/>
          </a:p>
        </p:txBody>
      </p:sp>
      <p:sp>
        <p:nvSpPr>
          <p:cNvPr id="7" name="Textplatzhalter 2">
            <a:extLst>
              <a:ext uri="{FF2B5EF4-FFF2-40B4-BE49-F238E27FC236}">
                <a16:creationId xmlns:a16="http://schemas.microsoft.com/office/drawing/2014/main" id="{FB91C7FE-78D4-A553-9D32-4139A6BFF54E}"/>
              </a:ext>
            </a:extLst>
          </p:cNvPr>
          <p:cNvSpPr>
            <a:spLocks noGrp="1"/>
          </p:cNvSpPr>
          <p:nvPr>
            <p:ph type="body" sz="quarter" idx="19"/>
          </p:nvPr>
        </p:nvSpPr>
        <p:spPr>
          <a:xfrm>
            <a:off x="904856" y="1630549"/>
            <a:ext cx="10184428" cy="4400558"/>
          </a:xfrm>
        </p:spPr>
        <p:txBody>
          <a:bodyPr/>
          <a:lstStyle/>
          <a:p>
            <a:pPr marL="0" indent="0">
              <a:buNone/>
            </a:pPr>
            <a:r>
              <a:rPr lang="en-US" dirty="0"/>
              <a:t>At the same time, </a:t>
            </a:r>
            <a:r>
              <a:rPr lang="en-US" b="1" dirty="0" err="1"/>
              <a:t>digitalisation</a:t>
            </a:r>
            <a:r>
              <a:rPr lang="en-US" b="1" dirty="0"/>
              <a:t> is accelerating</a:t>
            </a:r>
            <a:r>
              <a:rPr lang="en-US" dirty="0"/>
              <a:t> across the sector, enabled by technologies such as </a:t>
            </a:r>
            <a:r>
              <a:rPr lang="en-US" b="1" dirty="0"/>
              <a:t>artificial intelligence, machine learning, blockchain, and IoT</a:t>
            </a:r>
            <a:r>
              <a:rPr lang="en-US" dirty="0"/>
              <a:t>. These innovations are being adopted not only to </a:t>
            </a:r>
            <a:r>
              <a:rPr lang="en-US" dirty="0" err="1"/>
              <a:t>optimise</a:t>
            </a:r>
            <a:r>
              <a:rPr lang="en-US" dirty="0"/>
              <a:t> production and logistics but also to meet stricter food safety and labelling regulations. In parallel, climate and biodiversity concerns are pushing companies to rethink their sourcing practices and reduce emissions along the supply chain.</a:t>
            </a:r>
          </a:p>
          <a:p>
            <a:pPr marL="0" indent="0"/>
            <a:endParaRPr lang="en-US" dirty="0"/>
          </a:p>
          <a:p>
            <a:pPr marL="0" indent="0"/>
            <a:r>
              <a:rPr lang="en-US" dirty="0"/>
              <a:t>The convergence of health, sustainability, and technology is no longer a future vision—it is a current reality. However, while some large corporations lead the way in innovation, </a:t>
            </a:r>
            <a:r>
              <a:rPr lang="en-US" b="1" dirty="0"/>
              <a:t>small and medium-sized enterprises (SMEs)</a:t>
            </a:r>
            <a:r>
              <a:rPr lang="en-US" dirty="0"/>
              <a:t> often struggle to keep up due to resource constraints, digital skill gaps, and regulatory complexity.</a:t>
            </a:r>
          </a:p>
        </p:txBody>
      </p:sp>
    </p:spTree>
    <p:extLst>
      <p:ext uri="{BB962C8B-B14F-4D97-AF65-F5344CB8AC3E}">
        <p14:creationId xmlns:p14="http://schemas.microsoft.com/office/powerpoint/2010/main" val="1409491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6"/>
          </p:nvPr>
        </p:nvSpPr>
        <p:spPr>
          <a:xfrm>
            <a:off x="600999" y="835090"/>
            <a:ext cx="3125818" cy="3753018"/>
          </a:xfrm>
          <a:prstGeom prst="rect">
            <a:avLst/>
          </a:prstGeom>
        </p:spPr>
        <p:txBody>
          <a:bodyPr/>
          <a:lstStyle/>
          <a:p>
            <a:r>
              <a:rPr lang="en-US" dirty="0"/>
              <a:t>Core Challenges Facing the F&amp;B Sector</a:t>
            </a:r>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8"/>
          </p:nvPr>
        </p:nvSpPr>
        <p:spPr>
          <a:prstGeom prst="rect">
            <a:avLst/>
          </a:prstGeom>
        </p:spPr>
        <p:txBody>
          <a:bodyPr/>
          <a:lstStyle/>
          <a:p>
            <a:pPr marL="0" indent="0" algn="just">
              <a:lnSpc>
                <a:spcPct val="100000"/>
              </a:lnSpc>
            </a:pPr>
            <a:r>
              <a:rPr lang="en-US" kern="0" dirty="0">
                <a:effectLst/>
                <a:ea typeface="Times New Roman" panose="02020603050405020304" pitchFamily="18" charset="0"/>
              </a:rPr>
              <a:t>This evolving landscape sets the stage for a series of complex challenges. Ensuring food safety and quality while navigating digital transformation and sustainability goals is a demanding task—especially for SMEs. </a:t>
            </a:r>
          </a:p>
          <a:p>
            <a:pPr marL="0" indent="0" algn="just">
              <a:lnSpc>
                <a:spcPct val="100000"/>
              </a:lnSpc>
            </a:pPr>
            <a:r>
              <a:rPr lang="en-US" kern="0" dirty="0">
                <a:effectLst/>
                <a:ea typeface="Times New Roman" panose="02020603050405020304" pitchFamily="18" charset="0"/>
              </a:rPr>
              <a:t>In the following slides, we explore these </a:t>
            </a:r>
            <a:r>
              <a:rPr lang="en-US" b="1" kern="0" dirty="0">
                <a:effectLst/>
                <a:ea typeface="Times New Roman" panose="02020603050405020304" pitchFamily="18" charset="0"/>
              </a:rPr>
              <a:t>core challenges</a:t>
            </a:r>
            <a:r>
              <a:rPr lang="en-US" kern="0" dirty="0">
                <a:effectLst/>
                <a:ea typeface="Times New Roman" panose="02020603050405020304" pitchFamily="18" charset="0"/>
              </a:rPr>
              <a:t> in more depth, with special attention to the role of </a:t>
            </a:r>
            <a:r>
              <a:rPr lang="en-US" b="1" kern="0" dirty="0">
                <a:effectLst/>
                <a:ea typeface="Times New Roman" panose="02020603050405020304" pitchFamily="18" charset="0"/>
              </a:rPr>
              <a:t>AI/ML </a:t>
            </a:r>
            <a:r>
              <a:rPr lang="en-US" kern="0" dirty="0">
                <a:effectLst/>
                <a:ea typeface="Times New Roman" panose="02020603050405020304" pitchFamily="18" charset="0"/>
              </a:rPr>
              <a:t>and </a:t>
            </a:r>
            <a:r>
              <a:rPr lang="en-US" b="1" kern="0" dirty="0">
                <a:effectLst/>
                <a:ea typeface="Times New Roman" panose="02020603050405020304" pitchFamily="18" charset="0"/>
              </a:rPr>
              <a:t>blockchain technologies </a:t>
            </a:r>
            <a:r>
              <a:rPr lang="en-US" kern="0" dirty="0">
                <a:effectLst/>
                <a:ea typeface="Times New Roman" panose="02020603050405020304" pitchFamily="18" charset="0"/>
              </a:rPr>
              <a:t>as both solutions and sources of disruption.</a:t>
            </a:r>
            <a:endParaRPr lang="en-US" dirty="0"/>
          </a:p>
        </p:txBody>
      </p:sp>
      <p:grpSp>
        <p:nvGrpSpPr>
          <p:cNvPr id="5" name="Group 4">
            <a:extLst>
              <a:ext uri="{FF2B5EF4-FFF2-40B4-BE49-F238E27FC236}">
                <a16:creationId xmlns:a16="http://schemas.microsoft.com/office/drawing/2014/main" id="{2D0F4D79-F65C-582D-DB29-FB3E8A5F6CA7}"/>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377E12E9-DE37-01D6-1010-03FC491E0CE4}"/>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2350A79-8724-CD02-7C59-4880A845DF97}"/>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44ECF8DF-B13C-94F6-47AD-0A8637B1A26E}"/>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495ED1D3-B04A-0A3B-9D40-D16665AC57C8}"/>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696B328-6C1E-1DE9-3226-446807223CDB}"/>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F0313B60-9821-5DC0-DF4B-C67BC374BA40}"/>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3600211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C08D818-88AD-7343-A803-2FC550F0CC72}"/>
              </a:ext>
            </a:extLst>
          </p:cNvPr>
          <p:cNvSpPr>
            <a:spLocks noGrp="1"/>
          </p:cNvSpPr>
          <p:nvPr>
            <p:ph type="body" sz="quarter" idx="35"/>
          </p:nvPr>
        </p:nvSpPr>
        <p:spPr/>
        <p:txBody>
          <a:bodyPr/>
          <a:lstStyle/>
          <a:p>
            <a:r>
              <a:rPr lang="en-US" sz="2000" dirty="0"/>
              <a:t>Supply Chain Disruptions and Economic Pressures</a:t>
            </a:r>
          </a:p>
        </p:txBody>
      </p:sp>
      <p:sp>
        <p:nvSpPr>
          <p:cNvPr id="5" name="Text Placeholder 4">
            <a:extLst>
              <a:ext uri="{FF2B5EF4-FFF2-40B4-BE49-F238E27FC236}">
                <a16:creationId xmlns:a16="http://schemas.microsoft.com/office/drawing/2014/main" id="{459AD9BB-4E46-B84B-9D80-8E6CCE2ECCC2}"/>
              </a:ext>
            </a:extLst>
          </p:cNvPr>
          <p:cNvSpPr>
            <a:spLocks noGrp="1"/>
          </p:cNvSpPr>
          <p:nvPr>
            <p:ph type="body" sz="quarter" idx="36"/>
          </p:nvPr>
        </p:nvSpPr>
        <p:spPr>
          <a:xfrm>
            <a:off x="4927790" y="1202033"/>
            <a:ext cx="6458667" cy="999383"/>
          </a:xfrm>
        </p:spPr>
        <p:txBody>
          <a:bodyPr/>
          <a:lstStyle/>
          <a:p>
            <a:pPr lvl="0" algn="just">
              <a:buSzPts val="1000"/>
              <a:tabLst>
                <a:tab pos="457200" algn="l"/>
              </a:tabLst>
            </a:pPr>
            <a:r>
              <a:rPr lang="en-US" sz="1600" kern="0" dirty="0">
                <a:effectLst/>
                <a:latin typeface="+mn-lt"/>
                <a:ea typeface="Times New Roman" panose="02020603050405020304" pitchFamily="18" charset="0"/>
              </a:rPr>
              <a:t>The F&amp;B sector is grappling with significant supply chain disruptions due to geopolitical conflicts, pandemics, and climate-related events. These disruptions have led to increased costs for raw materials, energy, and transportation, placing financial strain on businesses, especially SMEs. ​</a:t>
            </a:r>
            <a:endParaRPr lang="en-US" sz="1600" dirty="0">
              <a:latin typeface="+mn-lt"/>
            </a:endParaRPr>
          </a:p>
        </p:txBody>
      </p:sp>
      <p:sp>
        <p:nvSpPr>
          <p:cNvPr id="6" name="Text Placeholder 5">
            <a:extLst>
              <a:ext uri="{FF2B5EF4-FFF2-40B4-BE49-F238E27FC236}">
                <a16:creationId xmlns:a16="http://schemas.microsoft.com/office/drawing/2014/main" id="{AABCC17E-FEFA-3D46-B2F1-B026276D7600}"/>
              </a:ext>
            </a:extLst>
          </p:cNvPr>
          <p:cNvSpPr>
            <a:spLocks noGrp="1"/>
          </p:cNvSpPr>
          <p:nvPr>
            <p:ph type="body" sz="quarter" idx="37"/>
          </p:nvPr>
        </p:nvSpPr>
        <p:spPr/>
        <p:txBody>
          <a:bodyPr/>
          <a:lstStyle/>
          <a:p>
            <a:r>
              <a:rPr lang="en-US" dirty="0"/>
              <a:t>01</a:t>
            </a:r>
          </a:p>
        </p:txBody>
      </p:sp>
      <p:sp>
        <p:nvSpPr>
          <p:cNvPr id="16" name="Text Placeholder 15">
            <a:extLst>
              <a:ext uri="{FF2B5EF4-FFF2-40B4-BE49-F238E27FC236}">
                <a16:creationId xmlns:a16="http://schemas.microsoft.com/office/drawing/2014/main" id="{38404C53-6F2D-634F-AC7C-DAEDCC70B667}"/>
              </a:ext>
            </a:extLst>
          </p:cNvPr>
          <p:cNvSpPr>
            <a:spLocks noGrp="1"/>
          </p:cNvSpPr>
          <p:nvPr>
            <p:ph type="body" sz="quarter" idx="42"/>
          </p:nvPr>
        </p:nvSpPr>
        <p:spPr/>
        <p:txBody>
          <a:bodyPr/>
          <a:lstStyle/>
          <a:p>
            <a:r>
              <a:rPr lang="sk-SK" sz="2000" dirty="0" err="1"/>
              <a:t>Sustainability</a:t>
            </a:r>
            <a:r>
              <a:rPr lang="sk-SK" sz="2000" dirty="0"/>
              <a:t> and </a:t>
            </a:r>
            <a:r>
              <a:rPr lang="sk-SK" sz="2000" dirty="0" err="1"/>
              <a:t>Climate</a:t>
            </a:r>
            <a:r>
              <a:rPr lang="sk-SK" sz="2000" dirty="0"/>
              <a:t> Change</a:t>
            </a:r>
            <a:endParaRPr lang="en-US" sz="2000" dirty="0"/>
          </a:p>
        </p:txBody>
      </p:sp>
      <p:sp>
        <p:nvSpPr>
          <p:cNvPr id="9" name="Text Placeholder 8">
            <a:extLst>
              <a:ext uri="{FF2B5EF4-FFF2-40B4-BE49-F238E27FC236}">
                <a16:creationId xmlns:a16="http://schemas.microsoft.com/office/drawing/2014/main" id="{C611E378-7FF0-F548-BFF2-58F292A29080}"/>
              </a:ext>
            </a:extLst>
          </p:cNvPr>
          <p:cNvSpPr>
            <a:spLocks noGrp="1"/>
          </p:cNvSpPr>
          <p:nvPr>
            <p:ph type="body" sz="quarter" idx="43"/>
          </p:nvPr>
        </p:nvSpPr>
        <p:spPr>
          <a:xfrm>
            <a:off x="4927791" y="3134957"/>
            <a:ext cx="6553234" cy="999383"/>
          </a:xfrm>
        </p:spPr>
        <p:txBody>
          <a:bodyPr/>
          <a:lstStyle/>
          <a:p>
            <a:pPr lvl="0" algn="just">
              <a:buSzPts val="1000"/>
              <a:tabLst>
                <a:tab pos="457200" algn="l"/>
              </a:tabLst>
            </a:pPr>
            <a:r>
              <a:rPr lang="en-US" sz="1600" kern="0" dirty="0">
                <a:effectLst/>
                <a:latin typeface="+mn-lt"/>
                <a:ea typeface="Times New Roman" panose="02020603050405020304" pitchFamily="18" charset="0"/>
              </a:rPr>
              <a:t>Food production is a major contributor to greenhouse gas emissions, accounting for approximately one-third of global emissions. Simultaneously, the sector is vulnerable to climate change impacts like extreme weather events, which threaten agricultural productivity and food security. ​</a:t>
            </a:r>
            <a:endParaRPr lang="en-US" dirty="0"/>
          </a:p>
        </p:txBody>
      </p:sp>
      <p:sp>
        <p:nvSpPr>
          <p:cNvPr id="17" name="Text Placeholder 16">
            <a:extLst>
              <a:ext uri="{FF2B5EF4-FFF2-40B4-BE49-F238E27FC236}">
                <a16:creationId xmlns:a16="http://schemas.microsoft.com/office/drawing/2014/main" id="{78AACFF1-83E8-FE4D-AEF9-F288D29CFEB2}"/>
              </a:ext>
            </a:extLst>
          </p:cNvPr>
          <p:cNvSpPr>
            <a:spLocks noGrp="1"/>
          </p:cNvSpPr>
          <p:nvPr>
            <p:ph type="body" sz="quarter" idx="45"/>
          </p:nvPr>
        </p:nvSpPr>
        <p:spPr/>
        <p:txBody>
          <a:bodyPr/>
          <a:lstStyle/>
          <a:p>
            <a:r>
              <a:rPr lang="en-US" sz="2000" dirty="0"/>
              <a:t>Regulatory Complexity and Consumer Expectations</a:t>
            </a:r>
          </a:p>
        </p:txBody>
      </p:sp>
      <p:sp>
        <p:nvSpPr>
          <p:cNvPr id="12" name="Text Placeholder 11">
            <a:extLst>
              <a:ext uri="{FF2B5EF4-FFF2-40B4-BE49-F238E27FC236}">
                <a16:creationId xmlns:a16="http://schemas.microsoft.com/office/drawing/2014/main" id="{9BC75645-F9FD-244F-9028-F3DE8F14BD2C}"/>
              </a:ext>
            </a:extLst>
          </p:cNvPr>
          <p:cNvSpPr>
            <a:spLocks noGrp="1"/>
          </p:cNvSpPr>
          <p:nvPr>
            <p:ph type="body" sz="quarter" idx="46"/>
          </p:nvPr>
        </p:nvSpPr>
        <p:spPr>
          <a:xfrm>
            <a:off x="4927791" y="5132546"/>
            <a:ext cx="6553234" cy="1304540"/>
          </a:xfrm>
        </p:spPr>
        <p:txBody>
          <a:bodyPr/>
          <a:lstStyle/>
          <a:p>
            <a:pPr algn="just"/>
            <a:r>
              <a:rPr lang="en-US" sz="1600" kern="0" dirty="0">
                <a:effectLst/>
                <a:latin typeface="+mn-lt"/>
                <a:ea typeface="Times New Roman" panose="02020603050405020304" pitchFamily="18" charset="0"/>
              </a:rPr>
              <a:t>The F&amp;B industry faces an evolving regulatory landscape with stringent requirements on food safety, labelling, and sustainability. Consumers are increasingly demanding transparency, ethical sourcing, and environmentally friendly practices, compelling companies to adapt rapidly to maintain trust and compliance. ​</a:t>
            </a:r>
            <a:endParaRPr lang="en-US" dirty="0"/>
          </a:p>
        </p:txBody>
      </p:sp>
      <p:sp>
        <p:nvSpPr>
          <p:cNvPr id="10" name="Text Placeholder 9">
            <a:extLst>
              <a:ext uri="{FF2B5EF4-FFF2-40B4-BE49-F238E27FC236}">
                <a16:creationId xmlns:a16="http://schemas.microsoft.com/office/drawing/2014/main" id="{0B4DA29B-2063-2947-BF10-324FE66A42B0}"/>
              </a:ext>
            </a:extLst>
          </p:cNvPr>
          <p:cNvSpPr>
            <a:spLocks noGrp="1"/>
          </p:cNvSpPr>
          <p:nvPr>
            <p:ph type="body" sz="quarter" idx="47"/>
          </p:nvPr>
        </p:nvSpPr>
        <p:spPr>
          <a:prstGeom prst="rect">
            <a:avLst/>
          </a:prstGeom>
        </p:spPr>
        <p:txBody>
          <a:bodyPr/>
          <a:lstStyle/>
          <a:p>
            <a:r>
              <a:rPr lang="en-US" dirty="0"/>
              <a:t>02</a:t>
            </a:r>
          </a:p>
        </p:txBody>
      </p:sp>
      <p:sp>
        <p:nvSpPr>
          <p:cNvPr id="13" name="Text Placeholder 12">
            <a:extLst>
              <a:ext uri="{FF2B5EF4-FFF2-40B4-BE49-F238E27FC236}">
                <a16:creationId xmlns:a16="http://schemas.microsoft.com/office/drawing/2014/main" id="{EDE17FFD-854F-B743-AE68-82CB098A6F42}"/>
              </a:ext>
            </a:extLst>
          </p:cNvPr>
          <p:cNvSpPr>
            <a:spLocks noGrp="1"/>
          </p:cNvSpPr>
          <p:nvPr>
            <p:ph type="body" sz="quarter" idx="48"/>
          </p:nvPr>
        </p:nvSpPr>
        <p:spPr>
          <a:prstGeom prst="rect">
            <a:avLst/>
          </a:prstGeom>
        </p:spPr>
        <p:txBody>
          <a:bodyPr/>
          <a:lstStyle/>
          <a:p>
            <a:r>
              <a:rPr lang="en-US" dirty="0"/>
              <a:t>03</a:t>
            </a:r>
          </a:p>
        </p:txBody>
      </p:sp>
      <p:sp>
        <p:nvSpPr>
          <p:cNvPr id="38" name="Rectangle 37">
            <a:extLst>
              <a:ext uri="{FF2B5EF4-FFF2-40B4-BE49-F238E27FC236}">
                <a16:creationId xmlns:a16="http://schemas.microsoft.com/office/drawing/2014/main" id="{72ED8816-B64A-3248-8060-B62B5675A182}"/>
              </a:ext>
            </a:extLst>
          </p:cNvPr>
          <p:cNvSpPr/>
          <p:nvPr/>
        </p:nvSpPr>
        <p:spPr>
          <a:xfrm>
            <a:off x="3880331" y="2232539"/>
            <a:ext cx="7452000" cy="30761"/>
          </a:xfrm>
          <a:prstGeom prst="rect">
            <a:avLst/>
          </a:prstGeom>
          <a:solidFill>
            <a:srgbClr val="EF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A898EBFA-C58A-0046-89B1-AFB1E0D2486F}"/>
              </a:ext>
            </a:extLst>
          </p:cNvPr>
          <p:cNvSpPr/>
          <p:nvPr/>
        </p:nvSpPr>
        <p:spPr>
          <a:xfrm>
            <a:off x="3880331" y="4245771"/>
            <a:ext cx="7452000" cy="30761"/>
          </a:xfrm>
          <a:prstGeom prst="rect">
            <a:avLst/>
          </a:prstGeom>
          <a:solidFill>
            <a:srgbClr val="EF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pic>
        <p:nvPicPr>
          <p:cNvPr id="7" name="Picture Placeholder 6">
            <a:extLst>
              <a:ext uri="{FF2B5EF4-FFF2-40B4-BE49-F238E27FC236}">
                <a16:creationId xmlns:a16="http://schemas.microsoft.com/office/drawing/2014/main" id="{CC9552EC-B59B-6B26-B0F7-816C97F4AEBF}"/>
              </a:ext>
            </a:extLst>
          </p:cNvPr>
          <p:cNvPicPr>
            <a:picLocks noGrp="1" noChangeAspect="1"/>
          </p:cNvPicPr>
          <p:nvPr>
            <p:ph type="pic" sz="quarter" idx="19"/>
          </p:nvPr>
        </p:nvPicPr>
        <p:blipFill>
          <a:blip r:embed="rId3"/>
          <a:srcRect l="10949" r="10949"/>
          <a:stretch/>
        </p:blipFill>
        <p:spPr/>
      </p:pic>
      <p:grpSp>
        <p:nvGrpSpPr>
          <p:cNvPr id="8" name="Group 7">
            <a:extLst>
              <a:ext uri="{FF2B5EF4-FFF2-40B4-BE49-F238E27FC236}">
                <a16:creationId xmlns:a16="http://schemas.microsoft.com/office/drawing/2014/main" id="{5C20F450-3F82-64C5-2AC6-AB3AD233098B}"/>
              </a:ext>
            </a:extLst>
          </p:cNvPr>
          <p:cNvGrpSpPr/>
          <p:nvPr/>
        </p:nvGrpSpPr>
        <p:grpSpPr>
          <a:xfrm rot="14850580">
            <a:off x="678733" y="4589751"/>
            <a:ext cx="2116321" cy="1553691"/>
            <a:chOff x="-3210224" y="5270177"/>
            <a:chExt cx="620531" cy="455561"/>
          </a:xfrm>
        </p:grpSpPr>
        <p:sp>
          <p:nvSpPr>
            <p:cNvPr id="11" name="Freeform 10">
              <a:extLst>
                <a:ext uri="{FF2B5EF4-FFF2-40B4-BE49-F238E27FC236}">
                  <a16:creationId xmlns:a16="http://schemas.microsoft.com/office/drawing/2014/main" id="{BB3999F4-AB63-CF46-7206-42AD0AFAC193}"/>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56D5BC6-3064-3489-A4A7-F9A4FAD7F859}"/>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878C5ED3-B332-295D-5B31-809E72FFACBF}"/>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222D9070-5A7A-B50F-EA38-ECAB905C00A3}"/>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393DC203-8968-B870-7D80-A0DE1EEB1C73}"/>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997A494E-37ED-8BEE-DF88-A932B2E7DC58}"/>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161488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418C2-DF7D-2B93-E38E-3ED75937D6B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B30B047-156B-1E31-E794-30CDAD05C9E0}"/>
              </a:ext>
            </a:extLst>
          </p:cNvPr>
          <p:cNvSpPr>
            <a:spLocks noGrp="1"/>
          </p:cNvSpPr>
          <p:nvPr>
            <p:ph type="body" sz="quarter" idx="16"/>
          </p:nvPr>
        </p:nvSpPr>
        <p:spPr>
          <a:xfrm>
            <a:off x="600999" y="835090"/>
            <a:ext cx="3125818" cy="2858796"/>
          </a:xfrm>
          <a:prstGeom prst="rect">
            <a:avLst/>
          </a:prstGeom>
        </p:spPr>
        <p:txBody>
          <a:bodyPr/>
          <a:lstStyle/>
          <a:p>
            <a:r>
              <a:rPr lang="en-US" b="1" dirty="0"/>
              <a:t>Challenge 1:</a:t>
            </a:r>
          </a:p>
          <a:p>
            <a:r>
              <a:rPr lang="en-US" b="1" dirty="0"/>
              <a:t>Supply Chain Disruptions and Economic Pressures</a:t>
            </a:r>
          </a:p>
        </p:txBody>
      </p:sp>
      <p:sp>
        <p:nvSpPr>
          <p:cNvPr id="3" name="Text Placeholder 2">
            <a:extLst>
              <a:ext uri="{FF2B5EF4-FFF2-40B4-BE49-F238E27FC236}">
                <a16:creationId xmlns:a16="http://schemas.microsoft.com/office/drawing/2014/main" id="{80AB3BBC-D42D-0297-428A-60EFF7013824}"/>
              </a:ext>
            </a:extLst>
          </p:cNvPr>
          <p:cNvSpPr>
            <a:spLocks noGrp="1"/>
          </p:cNvSpPr>
          <p:nvPr>
            <p:ph type="body" sz="quarter" idx="18"/>
          </p:nvPr>
        </p:nvSpPr>
        <p:spPr>
          <a:prstGeom prst="rect">
            <a:avLst/>
          </a:prstGeom>
        </p:spPr>
        <p:txBody>
          <a:bodyPr/>
          <a:lstStyle/>
          <a:p>
            <a:pPr marL="342900" indent="-342900">
              <a:lnSpc>
                <a:spcPct val="100000"/>
              </a:lnSpc>
              <a:buFont typeface="Arial" panose="020B0604020202020204" pitchFamily="34" charset="0"/>
              <a:buChar char="•"/>
            </a:pPr>
            <a:r>
              <a:rPr lang="en-US" sz="2800" dirty="0"/>
              <a:t>Global food and beverage supply chains are facing unprecedented challenges. </a:t>
            </a:r>
            <a:r>
              <a:rPr lang="en-US" sz="2800" b="1" dirty="0"/>
              <a:t>Conflicts,</a:t>
            </a:r>
            <a:r>
              <a:rPr lang="en-US" sz="2800" dirty="0"/>
              <a:t> such as the war in Ukraine, have disrupted the flow of raw materials, leading to sharp increases in the prices of wheat, oils, and fertilizers. </a:t>
            </a:r>
          </a:p>
          <a:p>
            <a:pPr marL="342900" indent="-342900">
              <a:lnSpc>
                <a:spcPct val="100000"/>
              </a:lnSpc>
              <a:buFont typeface="Arial" panose="020B0604020202020204" pitchFamily="34" charset="0"/>
              <a:buChar char="•"/>
            </a:pPr>
            <a:r>
              <a:rPr lang="en-US" sz="2800" dirty="0"/>
              <a:t>Simultaneously, </a:t>
            </a:r>
            <a:r>
              <a:rPr lang="en-US" sz="2800" b="1" dirty="0"/>
              <a:t>climate extremes </a:t>
            </a:r>
            <a:r>
              <a:rPr lang="en-US" sz="2800" dirty="0"/>
              <a:t>like droughts and floods are reducing agricultural yields, increasing price volatility, and decreasing the availability of raw materials.​</a:t>
            </a:r>
          </a:p>
        </p:txBody>
      </p:sp>
      <p:grpSp>
        <p:nvGrpSpPr>
          <p:cNvPr id="5" name="Group 4">
            <a:extLst>
              <a:ext uri="{FF2B5EF4-FFF2-40B4-BE49-F238E27FC236}">
                <a16:creationId xmlns:a16="http://schemas.microsoft.com/office/drawing/2014/main" id="{95B10EB2-2EF6-14D9-DBD0-F63885FCC93F}"/>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A9E55A3C-B619-1270-2E3D-83F6F41D3F5D}"/>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A015C093-4F68-A8D3-3BCC-5D61D076B683}"/>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EA3B68C-2024-6D92-342E-A1F4F01E460F}"/>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53657D8D-13DE-839C-EDDB-79C370881138}"/>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E6DEACE-B7CE-DD20-7258-A66803D13212}"/>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FADB8C90-6792-B342-F100-F0FC4F1EC4D1}"/>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1213387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076A-58AA-7BED-57EB-4F302BC9901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B44FBAA-152B-2A54-3945-AACF6252A886}"/>
              </a:ext>
            </a:extLst>
          </p:cNvPr>
          <p:cNvSpPr>
            <a:spLocks noGrp="1"/>
          </p:cNvSpPr>
          <p:nvPr>
            <p:ph type="body" sz="quarter" idx="16"/>
          </p:nvPr>
        </p:nvSpPr>
        <p:spPr>
          <a:xfrm>
            <a:off x="600999" y="835090"/>
            <a:ext cx="3125818" cy="2931367"/>
          </a:xfrm>
          <a:prstGeom prst="rect">
            <a:avLst/>
          </a:prstGeom>
        </p:spPr>
        <p:txBody>
          <a:bodyPr/>
          <a:lstStyle/>
          <a:p>
            <a:r>
              <a:rPr lang="en-US" b="1" dirty="0"/>
              <a:t>Challenge 1:</a:t>
            </a:r>
          </a:p>
          <a:p>
            <a:r>
              <a:rPr lang="en-US" b="1" dirty="0"/>
              <a:t>Supply Chain Disruptions and Economic Pressures</a:t>
            </a:r>
          </a:p>
        </p:txBody>
      </p:sp>
      <p:sp>
        <p:nvSpPr>
          <p:cNvPr id="3" name="Text Placeholder 2">
            <a:extLst>
              <a:ext uri="{FF2B5EF4-FFF2-40B4-BE49-F238E27FC236}">
                <a16:creationId xmlns:a16="http://schemas.microsoft.com/office/drawing/2014/main" id="{854F3C5D-2A2B-7763-34F9-4D081CB50887}"/>
              </a:ext>
            </a:extLst>
          </p:cNvPr>
          <p:cNvSpPr>
            <a:spLocks noGrp="1"/>
          </p:cNvSpPr>
          <p:nvPr>
            <p:ph type="body" sz="quarter" idx="18"/>
          </p:nvPr>
        </p:nvSpPr>
        <p:spPr>
          <a:prstGeom prst="rect">
            <a:avLst/>
          </a:prstGeom>
        </p:spPr>
        <p:txBody>
          <a:bodyPr/>
          <a:lstStyle/>
          <a:p>
            <a:pPr marL="342900" indent="-342900">
              <a:lnSpc>
                <a:spcPct val="100000"/>
              </a:lnSpc>
              <a:buFont typeface="Arial" panose="020B0604020202020204" pitchFamily="34" charset="0"/>
              <a:buChar char="•"/>
            </a:pPr>
            <a:r>
              <a:rPr lang="en-US" dirty="0"/>
              <a:t>Inflation and rising costs of </a:t>
            </a:r>
            <a:r>
              <a:rPr lang="en-US" b="1" dirty="0"/>
              <a:t>energy and labour </a:t>
            </a:r>
            <a:r>
              <a:rPr lang="en-US" dirty="0"/>
              <a:t>are exerting additional pressure on manufacturers' profitability. </a:t>
            </a:r>
          </a:p>
          <a:p>
            <a:pPr marL="342900" indent="-342900">
              <a:lnSpc>
                <a:spcPct val="100000"/>
              </a:lnSpc>
              <a:buFont typeface="Arial" panose="020B0604020202020204" pitchFamily="34" charset="0"/>
              <a:buChar char="•"/>
            </a:pPr>
            <a:r>
              <a:rPr lang="en-US" dirty="0"/>
              <a:t>Small and medium-sized enterprises (SMEs) are particularly </a:t>
            </a:r>
            <a:r>
              <a:rPr lang="en-US" b="1" dirty="0"/>
              <a:t>vulnerable,</a:t>
            </a:r>
            <a:r>
              <a:rPr lang="en-US" dirty="0"/>
              <a:t> with many facing the risk of insolvency.​</a:t>
            </a:r>
          </a:p>
          <a:p>
            <a:pPr marL="342900" indent="-342900">
              <a:lnSpc>
                <a:spcPct val="100000"/>
              </a:lnSpc>
              <a:buFont typeface="Arial" panose="020B0604020202020204" pitchFamily="34" charset="0"/>
              <a:buChar char="•"/>
            </a:pPr>
            <a:r>
              <a:rPr lang="en-US" dirty="0"/>
              <a:t>These </a:t>
            </a:r>
            <a:r>
              <a:rPr lang="en-US" b="1" dirty="0"/>
              <a:t>economic pressures </a:t>
            </a:r>
            <a:r>
              <a:rPr lang="en-US" dirty="0"/>
              <a:t>are forcing businesses to reassess their investment strategies and seek ways to enhance the efficiency and resilience of their supply chains.</a:t>
            </a:r>
          </a:p>
        </p:txBody>
      </p:sp>
      <p:grpSp>
        <p:nvGrpSpPr>
          <p:cNvPr id="5" name="Group 4">
            <a:extLst>
              <a:ext uri="{FF2B5EF4-FFF2-40B4-BE49-F238E27FC236}">
                <a16:creationId xmlns:a16="http://schemas.microsoft.com/office/drawing/2014/main" id="{2A7CF0AF-A6F3-5D63-5546-1DF9C20826A0}"/>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A027C644-B2E7-4C80-F214-F8AFBB68B7A0}"/>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59E3DAA-6F9F-C117-9695-000AA253DC8F}"/>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8F4590F9-5AE8-7AE1-2E5D-4BC9423611C9}"/>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5C902E9-1C68-B784-8C73-C568BD5E0CE7}"/>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55B2BCC8-424B-02B1-EEE9-B8706D0B0E98}"/>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43AE8679-316A-D72D-3438-9A35DA1F4740}"/>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2685441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AE0B520-E999-AE80-4EF8-40CE3C034B49}"/>
              </a:ext>
            </a:extLst>
          </p:cNvPr>
          <p:cNvPicPr>
            <a:picLocks noGrp="1" noChangeAspect="1"/>
          </p:cNvPicPr>
          <p:nvPr>
            <p:ph type="pic" sz="quarter" idx="11"/>
          </p:nvPr>
        </p:nvPicPr>
        <p:blipFill>
          <a:blip r:embed="rId3"/>
          <a:srcRect t="27854" b="27854"/>
          <a:stretch/>
        </p:blipFill>
        <p:spPr>
          <a:xfrm>
            <a:off x="0" y="2356508"/>
            <a:ext cx="12192000" cy="3600033"/>
          </a:xfrm>
        </p:spPr>
      </p:pic>
      <p:sp>
        <p:nvSpPr>
          <p:cNvPr id="2" name="Text Placeholder 1">
            <a:extLst>
              <a:ext uri="{FF2B5EF4-FFF2-40B4-BE49-F238E27FC236}">
                <a16:creationId xmlns:a16="http://schemas.microsoft.com/office/drawing/2014/main" id="{DD8D6BEE-FB04-4441-B82D-ACD42807E3F8}"/>
              </a:ext>
            </a:extLst>
          </p:cNvPr>
          <p:cNvSpPr>
            <a:spLocks noGrp="1"/>
          </p:cNvSpPr>
          <p:nvPr>
            <p:ph type="body" sz="quarter" idx="13"/>
          </p:nvPr>
        </p:nvSpPr>
        <p:spPr/>
        <p:txBody>
          <a:bodyPr/>
          <a:lstStyle/>
          <a:p>
            <a:pPr marL="0" indent="0">
              <a:buNone/>
            </a:pPr>
            <a:r>
              <a:rPr lang="en-US" sz="3000" dirty="0" err="1">
                <a:solidFill>
                  <a:schemeClr val="bg1"/>
                </a:solidFill>
              </a:rPr>
              <a:t>www.DIGIFABS.eu</a:t>
            </a:r>
            <a:endParaRPr lang="en-US" sz="3000" dirty="0">
              <a:solidFill>
                <a:schemeClr val="bg1"/>
              </a:solidFill>
            </a:endParaRPr>
          </a:p>
          <a:p>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7264800" y="2440422"/>
            <a:ext cx="5881764" cy="634242"/>
          </a:xfrm>
          <a:prstGeom prst="rect">
            <a:avLst/>
          </a:prstGeom>
        </p:spPr>
        <p:txBody>
          <a:bodyPr>
            <a:normAutofit/>
          </a:bodyPr>
          <a:lstStyle/>
          <a:p>
            <a:r>
              <a:rPr lang="en-US" dirty="0"/>
              <a:t>Follow our journey</a:t>
            </a:r>
          </a:p>
        </p:txBody>
      </p:sp>
      <p:grpSp>
        <p:nvGrpSpPr>
          <p:cNvPr id="12" name="Group 11">
            <a:extLst>
              <a:ext uri="{FF2B5EF4-FFF2-40B4-BE49-F238E27FC236}">
                <a16:creationId xmlns:a16="http://schemas.microsoft.com/office/drawing/2014/main" id="{90CB6D7C-2714-A7DF-3CC9-B5CA9A98E689}"/>
              </a:ext>
            </a:extLst>
          </p:cNvPr>
          <p:cNvGrpSpPr/>
          <p:nvPr/>
        </p:nvGrpSpPr>
        <p:grpSpPr>
          <a:xfrm rot="5400000">
            <a:off x="789636" y="832604"/>
            <a:ext cx="2708755" cy="4905727"/>
            <a:chOff x="-409167" y="2114737"/>
            <a:chExt cx="4291385" cy="7771969"/>
          </a:xfrm>
        </p:grpSpPr>
        <p:pic>
          <p:nvPicPr>
            <p:cNvPr id="13" name="Picture 12">
              <a:extLst>
                <a:ext uri="{FF2B5EF4-FFF2-40B4-BE49-F238E27FC236}">
                  <a16:creationId xmlns:a16="http://schemas.microsoft.com/office/drawing/2014/main" id="{14499C04-F52D-41B4-8610-8D736C7203DE}"/>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80686" b="57537"/>
            <a:stretch/>
          </p:blipFill>
          <p:spPr>
            <a:xfrm rot="16558380">
              <a:off x="-315198" y="5689289"/>
              <a:ext cx="4103448" cy="4291385"/>
            </a:xfrm>
            <a:prstGeom prst="rect">
              <a:avLst/>
            </a:prstGeom>
          </p:spPr>
        </p:pic>
        <p:grpSp>
          <p:nvGrpSpPr>
            <p:cNvPr id="14" name="Graphic 12">
              <a:extLst>
                <a:ext uri="{FF2B5EF4-FFF2-40B4-BE49-F238E27FC236}">
                  <a16:creationId xmlns:a16="http://schemas.microsoft.com/office/drawing/2014/main" id="{E38F70E2-2BC2-FB61-1519-C6EB904DED64}"/>
                </a:ext>
              </a:extLst>
            </p:cNvPr>
            <p:cNvGrpSpPr/>
            <p:nvPr/>
          </p:nvGrpSpPr>
          <p:grpSpPr>
            <a:xfrm rot="19847811">
              <a:off x="615942" y="4225592"/>
              <a:ext cx="1961442" cy="2154246"/>
              <a:chOff x="-2038141" y="4233216"/>
              <a:chExt cx="284812" cy="312808"/>
            </a:xfrm>
          </p:grpSpPr>
          <p:sp>
            <p:nvSpPr>
              <p:cNvPr id="24" name="Freeform 23">
                <a:extLst>
                  <a:ext uri="{FF2B5EF4-FFF2-40B4-BE49-F238E27FC236}">
                    <a16:creationId xmlns:a16="http://schemas.microsoft.com/office/drawing/2014/main" id="{79DC8E13-FEAC-54EC-EC78-936376FE5B2E}"/>
                  </a:ext>
                </a:extLst>
              </p:cNvPr>
              <p:cNvSpPr/>
              <p:nvPr/>
            </p:nvSpPr>
            <p:spPr>
              <a:xfrm>
                <a:off x="-1860328" y="4323648"/>
                <a:ext cx="83752" cy="119584"/>
              </a:xfrm>
              <a:custGeom>
                <a:avLst/>
                <a:gdLst>
                  <a:gd name="connsiteX0" fmla="*/ 83753 w 83752"/>
                  <a:gd name="connsiteY0" fmla="*/ 119585 h 119584"/>
                  <a:gd name="connsiteX1" fmla="*/ 0 w 83752"/>
                  <a:gd name="connsiteY1" fmla="*/ 105349 h 119584"/>
                  <a:gd name="connsiteX2" fmla="*/ 46635 w 83752"/>
                  <a:gd name="connsiteY2" fmla="*/ 0 h 119584"/>
                </a:gdLst>
                <a:ahLst/>
                <a:cxnLst>
                  <a:cxn ang="0">
                    <a:pos x="connsiteX0" y="connsiteY0"/>
                  </a:cxn>
                  <a:cxn ang="0">
                    <a:pos x="connsiteX1" y="connsiteY1"/>
                  </a:cxn>
                  <a:cxn ang="0">
                    <a:pos x="connsiteX2" y="connsiteY2"/>
                  </a:cxn>
                </a:cxnLst>
                <a:rect l="l" t="t" r="r" b="b"/>
                <a:pathLst>
                  <a:path w="83752" h="119584">
                    <a:moveTo>
                      <a:pt x="83753" y="119585"/>
                    </a:moveTo>
                    <a:lnTo>
                      <a:pt x="0" y="105349"/>
                    </a:lnTo>
                    <a:lnTo>
                      <a:pt x="46635" y="0"/>
                    </a:lnTo>
                    <a:close/>
                  </a:path>
                </a:pathLst>
              </a:custGeom>
              <a:solidFill>
                <a:srgbClr val="00AAD3"/>
              </a:solidFill>
              <a:ln w="9502"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314DE3D2-082F-C828-56E2-7FCC39B7C18A}"/>
                  </a:ext>
                </a:extLst>
              </p:cNvPr>
              <p:cNvSpPr/>
              <p:nvPr/>
            </p:nvSpPr>
            <p:spPr>
              <a:xfrm>
                <a:off x="-2038141" y="4246817"/>
                <a:ext cx="160843" cy="117686"/>
              </a:xfrm>
              <a:custGeom>
                <a:avLst/>
                <a:gdLst>
                  <a:gd name="connsiteX0" fmla="*/ 160843 w 160843"/>
                  <a:gd name="connsiteY0" fmla="*/ 0 h 117686"/>
                  <a:gd name="connsiteX1" fmla="*/ 48539 w 160843"/>
                  <a:gd name="connsiteY1" fmla="*/ 117687 h 117686"/>
                  <a:gd name="connsiteX2" fmla="*/ 0 w 160843"/>
                  <a:gd name="connsiteY2" fmla="*/ 28473 h 117686"/>
                </a:gdLst>
                <a:ahLst/>
                <a:cxnLst>
                  <a:cxn ang="0">
                    <a:pos x="connsiteX0" y="connsiteY0"/>
                  </a:cxn>
                  <a:cxn ang="0">
                    <a:pos x="connsiteX1" y="connsiteY1"/>
                  </a:cxn>
                  <a:cxn ang="0">
                    <a:pos x="connsiteX2" y="connsiteY2"/>
                  </a:cxn>
                </a:cxnLst>
                <a:rect l="l" t="t" r="r" b="b"/>
                <a:pathLst>
                  <a:path w="160843" h="117686">
                    <a:moveTo>
                      <a:pt x="160843" y="0"/>
                    </a:moveTo>
                    <a:lnTo>
                      <a:pt x="48539" y="117687"/>
                    </a:lnTo>
                    <a:lnTo>
                      <a:pt x="0" y="28473"/>
                    </a:lnTo>
                    <a:close/>
                  </a:path>
                </a:pathLst>
              </a:custGeom>
              <a:solidFill>
                <a:srgbClr val="FFD400"/>
              </a:solidFill>
              <a:ln w="9502"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028FE73-EB2D-D9EC-4E78-6692E7E71314}"/>
                  </a:ext>
                </a:extLst>
              </p:cNvPr>
              <p:cNvSpPr/>
              <p:nvPr/>
            </p:nvSpPr>
            <p:spPr>
              <a:xfrm>
                <a:off x="-1828516" y="4233216"/>
                <a:ext cx="75187" cy="49352"/>
              </a:xfrm>
              <a:custGeom>
                <a:avLst/>
                <a:gdLst>
                  <a:gd name="connsiteX0" fmla="*/ 75187 w 75187"/>
                  <a:gd name="connsiteY0" fmla="*/ 49352 h 49352"/>
                  <a:gd name="connsiteX1" fmla="*/ 0 w 75187"/>
                  <a:gd name="connsiteY1" fmla="*/ 42709 h 49352"/>
                  <a:gd name="connsiteX2" fmla="*/ 19035 w 75187"/>
                  <a:gd name="connsiteY2" fmla="*/ 0 h 49352"/>
                </a:gdLst>
                <a:ahLst/>
                <a:cxnLst>
                  <a:cxn ang="0">
                    <a:pos x="connsiteX0" y="connsiteY0"/>
                  </a:cxn>
                  <a:cxn ang="0">
                    <a:pos x="connsiteX1" y="connsiteY1"/>
                  </a:cxn>
                  <a:cxn ang="0">
                    <a:pos x="connsiteX2" y="connsiteY2"/>
                  </a:cxn>
                </a:cxnLst>
                <a:rect l="l" t="t" r="r" b="b"/>
                <a:pathLst>
                  <a:path w="75187" h="49352">
                    <a:moveTo>
                      <a:pt x="75187" y="49352"/>
                    </a:moveTo>
                    <a:lnTo>
                      <a:pt x="0" y="42709"/>
                    </a:lnTo>
                    <a:lnTo>
                      <a:pt x="19035" y="0"/>
                    </a:lnTo>
                    <a:close/>
                  </a:path>
                </a:pathLst>
              </a:custGeom>
              <a:solidFill>
                <a:srgbClr val="FAA61A"/>
              </a:solidFill>
              <a:ln w="9502"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7394F58A-B57F-A912-F22C-8FE0861827FD}"/>
                  </a:ext>
                </a:extLst>
              </p:cNvPr>
              <p:cNvSpPr/>
              <p:nvPr/>
            </p:nvSpPr>
            <p:spPr>
              <a:xfrm>
                <a:off x="-1989148" y="4423592"/>
                <a:ext cx="123725" cy="122432"/>
              </a:xfrm>
              <a:custGeom>
                <a:avLst/>
                <a:gdLst>
                  <a:gd name="connsiteX0" fmla="*/ 0 w 123725"/>
                  <a:gd name="connsiteY0" fmla="*/ 0 h 122432"/>
                  <a:gd name="connsiteX1" fmla="*/ 123726 w 123725"/>
                  <a:gd name="connsiteY1" fmla="*/ 60742 h 122432"/>
                  <a:gd name="connsiteX2" fmla="*/ 63766 w 123725"/>
                  <a:gd name="connsiteY2" fmla="*/ 122432 h 122432"/>
                </a:gdLst>
                <a:ahLst/>
                <a:cxnLst>
                  <a:cxn ang="0">
                    <a:pos x="connsiteX0" y="connsiteY0"/>
                  </a:cxn>
                  <a:cxn ang="0">
                    <a:pos x="connsiteX1" y="connsiteY1"/>
                  </a:cxn>
                  <a:cxn ang="0">
                    <a:pos x="connsiteX2" y="connsiteY2"/>
                  </a:cxn>
                </a:cxnLst>
                <a:rect l="l" t="t" r="r" b="b"/>
                <a:pathLst>
                  <a:path w="123725" h="122432">
                    <a:moveTo>
                      <a:pt x="0" y="0"/>
                    </a:moveTo>
                    <a:lnTo>
                      <a:pt x="123726" y="60742"/>
                    </a:lnTo>
                    <a:lnTo>
                      <a:pt x="63766" y="122432"/>
                    </a:lnTo>
                    <a:close/>
                  </a:path>
                </a:pathLst>
              </a:custGeom>
              <a:solidFill>
                <a:srgbClr val="C93360"/>
              </a:solidFill>
              <a:ln w="9502"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2DABEFBD-D864-C62C-446C-38496B366CEB}"/>
                </a:ext>
              </a:extLst>
            </p:cNvPr>
            <p:cNvGrpSpPr/>
            <p:nvPr/>
          </p:nvGrpSpPr>
          <p:grpSpPr>
            <a:xfrm rot="20663724">
              <a:off x="819725" y="2114737"/>
              <a:ext cx="2318251" cy="1701938"/>
              <a:chOff x="-3210224" y="5270177"/>
              <a:chExt cx="620531" cy="455561"/>
            </a:xfrm>
          </p:grpSpPr>
          <p:sp>
            <p:nvSpPr>
              <p:cNvPr id="16" name="Freeform 15">
                <a:extLst>
                  <a:ext uri="{FF2B5EF4-FFF2-40B4-BE49-F238E27FC236}">
                    <a16:creationId xmlns:a16="http://schemas.microsoft.com/office/drawing/2014/main" id="{2A7F00F9-B573-1168-6379-3DA953E22C9F}"/>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B16F0ED-F7EC-6102-6037-756B591007C6}"/>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1AF9789D-10D4-476C-9005-E4FD025EF6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9DD9501-FCDF-8DE6-BED3-71C1960678FA}"/>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22C91E3C-E34B-DD89-CF3D-B3ABEF18A988}"/>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4EB6E80-A570-0F68-633B-310DEADED1EA}"/>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86BE5D54-1D3C-0515-498D-AE6F289D50AE}"/>
              </a:ext>
            </a:extLst>
          </p:cNvPr>
          <p:cNvGrpSpPr/>
          <p:nvPr/>
        </p:nvGrpSpPr>
        <p:grpSpPr>
          <a:xfrm>
            <a:off x="9714153" y="3110892"/>
            <a:ext cx="1355588" cy="399600"/>
            <a:chOff x="571792" y="8619411"/>
            <a:chExt cx="1355588" cy="399600"/>
          </a:xfrm>
        </p:grpSpPr>
        <p:sp>
          <p:nvSpPr>
            <p:cNvPr id="4" name="TextBox 3">
              <a:extLst>
                <a:ext uri="{FF2B5EF4-FFF2-40B4-BE49-F238E27FC236}">
                  <a16:creationId xmlns:a16="http://schemas.microsoft.com/office/drawing/2014/main" id="{8E2638F7-DDEF-7425-D9C4-BBB92BAF2FEA}"/>
                </a:ext>
              </a:extLst>
            </p:cNvPr>
            <p:cNvSpPr txBox="1"/>
            <p:nvPr/>
          </p:nvSpPr>
          <p:spPr>
            <a:xfrm>
              <a:off x="580499" y="8647697"/>
              <a:ext cx="387064" cy="369332"/>
            </a:xfrm>
            <a:prstGeom prst="rect">
              <a:avLst/>
            </a:prstGeom>
            <a:noFill/>
          </p:spPr>
          <p:txBody>
            <a:bodyPr wrap="square" rtlCol="0">
              <a:spAutoFit/>
            </a:bodyPr>
            <a:lstStyle/>
            <a:p>
              <a:pPr algn="ctr"/>
              <a:r>
                <a:rPr lang="en-US" dirty="0">
                  <a:solidFill>
                    <a:srgbClr val="0D1C48"/>
                  </a:solidFill>
                  <a:hlinkClick r:id="rId5">
                    <a:extLst>
                      <a:ext uri="{A12FA001-AC4F-418D-AE19-62706E023703}">
                        <ahyp:hlinkClr xmlns:ahyp="http://schemas.microsoft.com/office/drawing/2018/hyperlinkcolor" val="tx"/>
                      </a:ext>
                    </a:extLst>
                  </a:hlinkClick>
                </a:rPr>
                <a:t>l</a:t>
              </a:r>
              <a:endParaRPr lang="en-US" dirty="0">
                <a:solidFill>
                  <a:srgbClr val="0D1C48"/>
                </a:solidFill>
              </a:endParaRPr>
            </a:p>
          </p:txBody>
        </p:sp>
        <p:sp>
          <p:nvSpPr>
            <p:cNvPr id="5" name="TextBox 4">
              <a:extLst>
                <a:ext uri="{FF2B5EF4-FFF2-40B4-BE49-F238E27FC236}">
                  <a16:creationId xmlns:a16="http://schemas.microsoft.com/office/drawing/2014/main" id="{40D6D955-97F7-2491-60D1-FB71991587BF}"/>
                </a:ext>
              </a:extLst>
            </p:cNvPr>
            <p:cNvSpPr txBox="1"/>
            <p:nvPr/>
          </p:nvSpPr>
          <p:spPr>
            <a:xfrm>
              <a:off x="1094747" y="8643622"/>
              <a:ext cx="367230" cy="369332"/>
            </a:xfrm>
            <a:prstGeom prst="rect">
              <a:avLst/>
            </a:prstGeom>
            <a:noFill/>
          </p:spPr>
          <p:txBody>
            <a:bodyPr wrap="square" rtlCol="0">
              <a:spAutoFit/>
            </a:bodyPr>
            <a:lstStyle/>
            <a:p>
              <a:pPr algn="ctr"/>
              <a:r>
                <a:rPr lang="en-US" dirty="0">
                  <a:solidFill>
                    <a:srgbClr val="0D1C48"/>
                  </a:solidFill>
                  <a:hlinkClick r:id="rId6">
                    <a:extLst>
                      <a:ext uri="{A12FA001-AC4F-418D-AE19-62706E023703}">
                        <ahyp:hlinkClr xmlns:ahyp="http://schemas.microsoft.com/office/drawing/2018/hyperlinkcolor" val="tx"/>
                      </a:ext>
                    </a:extLst>
                  </a:hlinkClick>
                </a:rPr>
                <a:t>in</a:t>
              </a:r>
              <a:endParaRPr lang="en-US" dirty="0">
                <a:solidFill>
                  <a:srgbClr val="0D1C48"/>
                </a:solidFill>
              </a:endParaRPr>
            </a:p>
          </p:txBody>
        </p:sp>
        <p:sp>
          <p:nvSpPr>
            <p:cNvPr id="6" name="TextBox 5">
              <a:extLst>
                <a:ext uri="{FF2B5EF4-FFF2-40B4-BE49-F238E27FC236}">
                  <a16:creationId xmlns:a16="http://schemas.microsoft.com/office/drawing/2014/main" id="{968BC416-290A-7BDC-2785-975FE800FD4D}"/>
                </a:ext>
              </a:extLst>
            </p:cNvPr>
            <p:cNvSpPr txBox="1"/>
            <p:nvPr/>
          </p:nvSpPr>
          <p:spPr>
            <a:xfrm>
              <a:off x="1588195" y="8641490"/>
              <a:ext cx="283734" cy="369332"/>
            </a:xfrm>
            <a:prstGeom prst="rect">
              <a:avLst/>
            </a:prstGeom>
            <a:noFill/>
          </p:spPr>
          <p:txBody>
            <a:bodyPr wrap="square" rtlCol="0">
              <a:spAutoFit/>
            </a:bodyPr>
            <a:lstStyle/>
            <a:p>
              <a:pPr algn="ctr"/>
              <a:r>
                <a:rPr lang="en-US" dirty="0">
                  <a:solidFill>
                    <a:srgbClr val="0D1C48"/>
                  </a:solidFill>
                  <a:hlinkClick r:id="rId7">
                    <a:extLst>
                      <a:ext uri="{A12FA001-AC4F-418D-AE19-62706E023703}">
                        <ahyp:hlinkClr xmlns:ahyp="http://schemas.microsoft.com/office/drawing/2018/hyperlinkcolor" val="tx"/>
                      </a:ext>
                    </a:extLst>
                  </a:hlinkClick>
                </a:rPr>
                <a:t>f</a:t>
              </a:r>
              <a:endParaRPr lang="en-US" dirty="0">
                <a:solidFill>
                  <a:srgbClr val="0D1C48"/>
                </a:solidFill>
              </a:endParaRPr>
            </a:p>
          </p:txBody>
        </p:sp>
        <p:grpSp>
          <p:nvGrpSpPr>
            <p:cNvPr id="7" name="Graphic 3">
              <a:extLst>
                <a:ext uri="{FF2B5EF4-FFF2-40B4-BE49-F238E27FC236}">
                  <a16:creationId xmlns:a16="http://schemas.microsoft.com/office/drawing/2014/main" id="{09C62B0D-C8C9-F4EC-BB5E-A8B17FE8735B}"/>
                </a:ext>
              </a:extLst>
            </p:cNvPr>
            <p:cNvGrpSpPr>
              <a:grpSpLocks noChangeAspect="1"/>
            </p:cNvGrpSpPr>
            <p:nvPr/>
          </p:nvGrpSpPr>
          <p:grpSpPr>
            <a:xfrm>
              <a:off x="1528076" y="8619411"/>
              <a:ext cx="399304" cy="399600"/>
              <a:chOff x="-1196056" y="2499889"/>
              <a:chExt cx="850463" cy="851093"/>
            </a:xfrm>
          </p:grpSpPr>
          <p:sp>
            <p:nvSpPr>
              <p:cNvPr id="45" name="Freeform 44">
                <a:extLst>
                  <a:ext uri="{FF2B5EF4-FFF2-40B4-BE49-F238E27FC236}">
                    <a16:creationId xmlns:a16="http://schemas.microsoft.com/office/drawing/2014/main" id="{D44FB934-483D-59F7-6F8B-79E9A1473A71}"/>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6" name="Freeform 45">
                <a:extLst>
                  <a:ext uri="{FF2B5EF4-FFF2-40B4-BE49-F238E27FC236}">
                    <a16:creationId xmlns:a16="http://schemas.microsoft.com/office/drawing/2014/main" id="{B14CAFAA-2BC1-C714-F003-8EC4BE9DA63B}"/>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A87308A4-C027-E662-D497-7C56883AC854}"/>
                </a:ext>
              </a:extLst>
            </p:cNvPr>
            <p:cNvGrpSpPr/>
            <p:nvPr/>
          </p:nvGrpSpPr>
          <p:grpSpPr>
            <a:xfrm>
              <a:off x="1063321" y="8619411"/>
              <a:ext cx="398945" cy="398945"/>
              <a:chOff x="1063321" y="8619411"/>
              <a:chExt cx="398945" cy="398945"/>
            </a:xfrm>
          </p:grpSpPr>
          <p:sp>
            <p:nvSpPr>
              <p:cNvPr id="41" name="Freeform 40">
                <a:extLst>
                  <a:ext uri="{FF2B5EF4-FFF2-40B4-BE49-F238E27FC236}">
                    <a16:creationId xmlns:a16="http://schemas.microsoft.com/office/drawing/2014/main" id="{67F8044C-9F8E-3D8B-0C7D-7F7C1C357A05}"/>
                  </a:ext>
                </a:extLst>
              </p:cNvPr>
              <p:cNvSpPr/>
              <p:nvPr/>
            </p:nvSpPr>
            <p:spPr>
              <a:xfrm>
                <a:off x="1063321" y="8619411"/>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B8529672-8F55-9104-2CB5-CA1618FF9525}"/>
                  </a:ext>
                </a:extLst>
              </p:cNvPr>
              <p:cNvSpPr/>
              <p:nvPr/>
            </p:nvSpPr>
            <p:spPr>
              <a:xfrm>
                <a:off x="1137200" y="8693291"/>
                <a:ext cx="251187" cy="251188"/>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DF50BDB2-813D-8667-5A5C-BD177DF7407C}"/>
                  </a:ext>
                </a:extLst>
              </p:cNvPr>
              <p:cNvSpPr/>
              <p:nvPr/>
            </p:nvSpPr>
            <p:spPr>
              <a:xfrm>
                <a:off x="1198371" y="8754461"/>
                <a:ext cx="128844" cy="128845"/>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4" name="Freeform 43">
                <a:extLst>
                  <a:ext uri="{FF2B5EF4-FFF2-40B4-BE49-F238E27FC236}">
                    <a16:creationId xmlns:a16="http://schemas.microsoft.com/office/drawing/2014/main" id="{D92F9184-E830-4E66-06D4-7FC57899600F}"/>
                  </a:ext>
                </a:extLst>
              </p:cNvPr>
              <p:cNvSpPr/>
              <p:nvPr/>
            </p:nvSpPr>
            <p:spPr>
              <a:xfrm>
                <a:off x="1314804" y="8736728"/>
                <a:ext cx="30142" cy="30142"/>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FD36AF10-2984-F6EB-1420-96B5464DD690}"/>
                </a:ext>
              </a:extLst>
            </p:cNvPr>
            <p:cNvGrpSpPr/>
            <p:nvPr/>
          </p:nvGrpSpPr>
          <p:grpSpPr>
            <a:xfrm>
              <a:off x="571792" y="8619411"/>
              <a:ext cx="398945" cy="398945"/>
              <a:chOff x="571792" y="8619413"/>
              <a:chExt cx="398945" cy="398945"/>
            </a:xfrm>
          </p:grpSpPr>
          <p:sp>
            <p:nvSpPr>
              <p:cNvPr id="10" name="Freeform 9">
                <a:extLst>
                  <a:ext uri="{FF2B5EF4-FFF2-40B4-BE49-F238E27FC236}">
                    <a16:creationId xmlns:a16="http://schemas.microsoft.com/office/drawing/2014/main" id="{4F576C0D-25FF-E0A6-47C0-DE56E2CA006A}"/>
                  </a:ext>
                </a:extLst>
              </p:cNvPr>
              <p:cNvSpPr/>
              <p:nvPr/>
            </p:nvSpPr>
            <p:spPr>
              <a:xfrm>
                <a:off x="571792" y="8619413"/>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1">
                <a:extLst>
                  <a:ext uri="{FF2B5EF4-FFF2-40B4-BE49-F238E27FC236}">
                    <a16:creationId xmlns:a16="http://schemas.microsoft.com/office/drawing/2014/main" id="{29AE6FD0-D5C0-AAA6-7A30-E6AD09B1554F}"/>
                  </a:ext>
                </a:extLst>
              </p:cNvPr>
              <p:cNvSpPr/>
              <p:nvPr/>
            </p:nvSpPr>
            <p:spPr>
              <a:xfrm>
                <a:off x="737313" y="8764313"/>
                <a:ext cx="166386" cy="168305"/>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945FC9DF-AC49-9742-F805-A80FC3C9C797}"/>
                  </a:ext>
                </a:extLst>
              </p:cNvPr>
              <p:cNvSpPr/>
              <p:nvPr/>
            </p:nvSpPr>
            <p:spPr>
              <a:xfrm>
                <a:off x="652527" y="8768260"/>
                <a:ext cx="54533" cy="164159"/>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9327F084-1188-B75E-7602-FB2D32539D15}"/>
                  </a:ext>
                </a:extLst>
              </p:cNvPr>
              <p:cNvSpPr/>
              <p:nvPr/>
            </p:nvSpPr>
            <p:spPr>
              <a:xfrm>
                <a:off x="649266" y="8689066"/>
                <a:ext cx="61397" cy="5701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B92712FCC7E824DAF43E355A1479632" ma:contentTypeVersion="17" ma:contentTypeDescription="Umožňuje vytvoriť nový dokument." ma:contentTypeScope="" ma:versionID="dde3a83f6a26baa45eeb299a8153bb3b">
  <xsd:schema xmlns:xsd="http://www.w3.org/2001/XMLSchema" xmlns:xs="http://www.w3.org/2001/XMLSchema" xmlns:p="http://schemas.microsoft.com/office/2006/metadata/properties" xmlns:ns2="01af9fa0-a641-4ce8-babf-d6d527220dcd" xmlns:ns3="4ebf2230-6fdc-4eb0-8f23-9af151be2bf6" targetNamespace="http://schemas.microsoft.com/office/2006/metadata/properties" ma:root="true" ma:fieldsID="fb7c7b0ecc8298ebc90492f485c6f5d9" ns2:_="" ns3:_="">
    <xsd:import namespace="01af9fa0-a641-4ce8-babf-d6d527220dcd"/>
    <xsd:import namespace="4ebf2230-6fdc-4eb0-8f23-9af151be2bf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f9fa0-a641-4ce8-babf-d6d527220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Značky obrázka" ma:readOnly="false" ma:fieldId="{5cf76f15-5ced-4ddc-b409-7134ff3c332f}" ma:taxonomyMulti="true" ma:sspId="806f3cfd-5b8b-41d1-a8c0-a3c1c084574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f2230-6fdc-4eb0-8f23-9af151be2bf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00764b5-445d-493e-ba0d-802ae545e32c}" ma:internalName="TaxCatchAll" ma:showField="CatchAllData" ma:web="4ebf2230-6fdc-4eb0-8f23-9af151be2bf6">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Zdieľané s podrobnosťa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1af9fa0-a641-4ce8-babf-d6d527220dcd">
      <Terms xmlns="http://schemas.microsoft.com/office/infopath/2007/PartnerControls"/>
    </lcf76f155ced4ddcb4097134ff3c332f>
    <TaxCatchAll xmlns="4ebf2230-6fdc-4eb0-8f23-9af151be2bf6" xsi:nil="true"/>
  </documentManagement>
</p:properties>
</file>

<file path=customXml/itemProps1.xml><?xml version="1.0" encoding="utf-8"?>
<ds:datastoreItem xmlns:ds="http://schemas.openxmlformats.org/officeDocument/2006/customXml" ds:itemID="{61FC1094-835C-4037-BC53-0D4C0694D09D}"/>
</file>

<file path=customXml/itemProps2.xml><?xml version="1.0" encoding="utf-8"?>
<ds:datastoreItem xmlns:ds="http://schemas.openxmlformats.org/officeDocument/2006/customXml" ds:itemID="{535A75C4-46C9-45BA-8096-6ED260094C99}">
  <ds:schemaRefs>
    <ds:schemaRef ds:uri="http://schemas.microsoft.com/sharepoint/v3/contenttype/forms"/>
  </ds:schemaRefs>
</ds:datastoreItem>
</file>

<file path=customXml/itemProps3.xml><?xml version="1.0" encoding="utf-8"?>
<ds:datastoreItem xmlns:ds="http://schemas.openxmlformats.org/officeDocument/2006/customXml" ds:itemID="{FDCEA5AB-6DE5-4354-9460-CE485A08A1B3}">
  <ds:schemaRefs>
    <ds:schemaRef ds:uri="http://www.w3.org/XML/1998/namespace"/>
    <ds:schemaRef ds:uri="http://schemas.microsoft.com/office/2006/metadata/properties"/>
    <ds:schemaRef ds:uri="http://purl.org/dc/terms/"/>
    <ds:schemaRef ds:uri="http://schemas.microsoft.com/office/infopath/2007/PartnerControls"/>
    <ds:schemaRef ds:uri="http://purl.org/dc/dcmitype/"/>
    <ds:schemaRef ds:uri="01af9fa0-a641-4ce8-babf-d6d527220dcd"/>
    <ds:schemaRef ds:uri="http://schemas.microsoft.com/office/2006/documentManagement/types"/>
    <ds:schemaRef ds:uri="http://schemas.openxmlformats.org/package/2006/metadata/core-properties"/>
    <ds:schemaRef ds:uri="4ebf2230-6fdc-4eb0-8f23-9af151be2bf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1925</TotalTime>
  <Words>852</Words>
  <Application>Microsoft Office PowerPoint</Application>
  <PresentationFormat>Širokouhlá</PresentationFormat>
  <Paragraphs>54</Paragraphs>
  <Slides>10</Slides>
  <Notes>8</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10</vt:i4>
      </vt:variant>
    </vt:vector>
  </HeadingPairs>
  <TitlesOfParts>
    <vt:vector size="16" baseType="lpstr">
      <vt:lpstr>Arial</vt:lpstr>
      <vt:lpstr>Calibri</vt:lpstr>
      <vt:lpstr>Montserrat</vt:lpstr>
      <vt:lpstr>Montserrat Light</vt:lpstr>
      <vt:lpstr>Times New Roman</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Zuzana Palková</cp:lastModifiedBy>
  <cp:revision>286</cp:revision>
  <cp:lastPrinted>2025-04-16T07:04:54Z</cp:lastPrinted>
  <dcterms:created xsi:type="dcterms:W3CDTF">2020-10-14T13:32:04Z</dcterms:created>
  <dcterms:modified xsi:type="dcterms:W3CDTF">2026-08-23T18:21:00Z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0x0101009B92712FCC7E824DAF43E355A1479632</vt:lpwstr>
  </property>
  <property fmtid="{D5CDD505-2E9C-101B-9397-08002B2CF9AE}" pid="3" name="MediaServiceImageTags">
    <vt:lpwstr/>
  </property>
</Properties>
</file>